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391" r:id="rId3"/>
    <p:sldId id="477" r:id="rId4"/>
    <p:sldId id="381" r:id="rId5"/>
    <p:sldId id="465" r:id="rId6"/>
    <p:sldId id="310" r:id="rId7"/>
    <p:sldId id="357" r:id="rId8"/>
    <p:sldId id="355" r:id="rId9"/>
    <p:sldId id="295" r:id="rId10"/>
    <p:sldId id="291" r:id="rId11"/>
    <p:sldId id="314" r:id="rId12"/>
    <p:sldId id="363" r:id="rId13"/>
    <p:sldId id="377" r:id="rId14"/>
    <p:sldId id="308" r:id="rId15"/>
    <p:sldId id="318" r:id="rId16"/>
    <p:sldId id="322" r:id="rId17"/>
    <p:sldId id="306" r:id="rId18"/>
    <p:sldId id="382" r:id="rId19"/>
    <p:sldId id="375" r:id="rId20"/>
    <p:sldId id="386" r:id="rId21"/>
    <p:sldId id="378" r:id="rId22"/>
    <p:sldId id="379" r:id="rId23"/>
    <p:sldId id="327" r:id="rId24"/>
    <p:sldId id="415" r:id="rId25"/>
    <p:sldId id="408" r:id="rId26"/>
    <p:sldId id="336" r:id="rId27"/>
    <p:sldId id="417" r:id="rId28"/>
    <p:sldId id="334" r:id="rId29"/>
    <p:sldId id="338" r:id="rId30"/>
    <p:sldId id="418" r:id="rId31"/>
    <p:sldId id="419" r:id="rId32"/>
    <p:sldId id="409" r:id="rId33"/>
    <p:sldId id="420" r:id="rId34"/>
    <p:sldId id="421" r:id="rId35"/>
    <p:sldId id="422" r:id="rId36"/>
    <p:sldId id="423" r:id="rId37"/>
    <p:sldId id="410" r:id="rId38"/>
    <p:sldId id="424" r:id="rId39"/>
    <p:sldId id="411" r:id="rId40"/>
    <p:sldId id="425" r:id="rId41"/>
    <p:sldId id="406" r:id="rId42"/>
    <p:sldId id="405" r:id="rId43"/>
    <p:sldId id="412" r:id="rId44"/>
    <p:sldId id="407" r:id="rId45"/>
    <p:sldId id="426" r:id="rId46"/>
    <p:sldId id="427" r:id="rId47"/>
    <p:sldId id="476" r:id="rId48"/>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FF9900"/>
    <a:srgbClr val="32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83" autoAdjust="0"/>
    <p:restoredTop sz="80902" autoAdjust="0"/>
  </p:normalViewPr>
  <p:slideViewPr>
    <p:cSldViewPr snapToGrid="0">
      <p:cViewPr varScale="1">
        <p:scale>
          <a:sx n="106" d="100"/>
          <a:sy n="106" d="100"/>
        </p:scale>
        <p:origin x="14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950C063-60EC-4FD7-ACF1-E0C8D4AACD31}" type="datetimeFigureOut">
              <a:rPr lang="en-US" smtClean="0"/>
              <a:t>5/5/2026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345700B-46F7-40B5-BC0F-30E99D5A37F0}" type="slidenum">
              <a:rPr lang="en-US" smtClean="0"/>
              <a:t>‹#›</a:t>
            </a:fld>
            <a:endParaRPr lang="en-US"/>
          </a:p>
        </p:txBody>
      </p:sp>
    </p:spTree>
    <p:extLst>
      <p:ext uri="{BB962C8B-B14F-4D97-AF65-F5344CB8AC3E}">
        <p14:creationId xmlns:p14="http://schemas.microsoft.com/office/powerpoint/2010/main" val="3532628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5700B-46F7-40B5-BC0F-30E99D5A37F0}" type="slidenum">
              <a:rPr lang="en-US" smtClean="0"/>
              <a:t>1</a:t>
            </a:fld>
            <a:endParaRPr lang="en-US"/>
          </a:p>
        </p:txBody>
      </p:sp>
    </p:spTree>
    <p:extLst>
      <p:ext uri="{BB962C8B-B14F-4D97-AF65-F5344CB8AC3E}">
        <p14:creationId xmlns:p14="http://schemas.microsoft.com/office/powerpoint/2010/main" val="2893271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a:lstStyle/>
          <a:p>
            <a:fld id="{245043A1-6B52-664C-B52C-6941B964602E}" type="slidenum">
              <a:rPr lang="en-US"/>
              <a:pPr/>
              <a:t>15</a:t>
            </a:fld>
            <a:endParaRPr lang="en-US"/>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latin typeface="Times New Roman" pitchFamily="-98" charset="0"/>
                <a:ea typeface="ＭＳ Ｐゴシック" pitchFamily="-98" charset="-128"/>
              </a:rPr>
              <a:t>Here’s climbing risk </a:t>
            </a:r>
            <a:r>
              <a:rPr lang="en-US" dirty="0" err="1">
                <a:latin typeface="Times New Roman" pitchFamily="-98" charset="0"/>
                <a:ea typeface="ＭＳ Ｐゴシック" pitchFamily="-98" charset="-128"/>
              </a:rPr>
              <a:t>fo</a:t>
            </a:r>
            <a:r>
              <a:rPr lang="en-US" dirty="0">
                <a:latin typeface="Times New Roman" pitchFamily="-98" charset="0"/>
                <a:ea typeface="ＭＳ Ｐゴシック" pitchFamily="-98" charset="-128"/>
              </a:rPr>
              <a:t> </a:t>
            </a:r>
            <a:r>
              <a:rPr lang="en-US" dirty="0" err="1">
                <a:latin typeface="Times New Roman" pitchFamily="-98" charset="0"/>
                <a:ea typeface="ＭＳ Ｐゴシック" pitchFamily="-98" charset="-128"/>
              </a:rPr>
              <a:t>TdP</a:t>
            </a:r>
            <a:r>
              <a:rPr lang="en-US" dirty="0">
                <a:latin typeface="Times New Roman" pitchFamily="-98" charset="0"/>
                <a:ea typeface="ＭＳ Ｐゴシック" pitchFamily="-98" charset="-128"/>
              </a:rPr>
              <a:t> with rising </a:t>
            </a:r>
            <a:r>
              <a:rPr lang="en-US" dirty="0" err="1">
                <a:latin typeface="Times New Roman" pitchFamily="-98" charset="0"/>
                <a:ea typeface="ＭＳ Ｐゴシック" pitchFamily="-98" charset="-128"/>
              </a:rPr>
              <a:t>QTc</a:t>
            </a:r>
            <a:r>
              <a:rPr lang="en-US" dirty="0">
                <a:latin typeface="Times New Roman" pitchFamily="-98" charset="0"/>
                <a:ea typeface="ＭＳ Ｐゴシック" pitchFamily="-98" charset="-128"/>
              </a:rPr>
              <a:t> in patients with </a:t>
            </a:r>
            <a:r>
              <a:rPr lang="en-US" dirty="0" err="1">
                <a:latin typeface="Times New Roman" pitchFamily="-98" charset="0"/>
                <a:ea typeface="ＭＳ Ｐゴシック" pitchFamily="-98" charset="-128"/>
              </a:rPr>
              <a:t>sotalol</a:t>
            </a:r>
            <a:r>
              <a:rPr lang="en-US" dirty="0">
                <a:latin typeface="Times New Roman" pitchFamily="-98" charset="0"/>
                <a:ea typeface="ＭＳ Ｐゴシック" pitchFamily="-98" charset="-128"/>
              </a:rPr>
              <a:t>. 92% of </a:t>
            </a:r>
            <a:r>
              <a:rPr lang="en-US" dirty="0" err="1">
                <a:latin typeface="Times New Roman" pitchFamily="-98" charset="0"/>
                <a:ea typeface="ＭＳ Ｐゴシック" pitchFamily="-98" charset="-128"/>
              </a:rPr>
              <a:t>TdP</a:t>
            </a:r>
            <a:r>
              <a:rPr lang="en-US" dirty="0">
                <a:latin typeface="Times New Roman" pitchFamily="-98" charset="0"/>
                <a:ea typeface="ＭＳ Ｐゴシック" pitchFamily="-98" charset="-128"/>
              </a:rPr>
              <a:t> occur when </a:t>
            </a:r>
            <a:r>
              <a:rPr lang="en-US" dirty="0" err="1">
                <a:latin typeface="Times New Roman" pitchFamily="-98" charset="0"/>
                <a:ea typeface="ＭＳ Ｐゴシック" pitchFamily="-98" charset="-128"/>
              </a:rPr>
              <a:t>QTc</a:t>
            </a:r>
            <a:r>
              <a:rPr lang="en-US" dirty="0">
                <a:latin typeface="Times New Roman" pitchFamily="-98" charset="0"/>
                <a:ea typeface="ＭＳ Ｐゴシック" pitchFamily="-98" charset="-128"/>
              </a:rPr>
              <a:t> is greater than 500. </a:t>
            </a:r>
          </a:p>
        </p:txBody>
      </p:sp>
    </p:spTree>
    <p:extLst>
      <p:ext uri="{BB962C8B-B14F-4D97-AF65-F5344CB8AC3E}">
        <p14:creationId xmlns:p14="http://schemas.microsoft.com/office/powerpoint/2010/main" val="4008141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Random cut offs are used in various guidelines. We think it’s best to consider specific risk factors instead. </a:t>
            </a:r>
          </a:p>
        </p:txBody>
      </p:sp>
      <p:sp>
        <p:nvSpPr>
          <p:cNvPr id="4" name="Slide Number Placeholder 3"/>
          <p:cNvSpPr>
            <a:spLocks noGrp="1"/>
          </p:cNvSpPr>
          <p:nvPr>
            <p:ph type="sldNum" sz="quarter" idx="10"/>
          </p:nvPr>
        </p:nvSpPr>
        <p:spPr/>
        <p:txBody>
          <a:bodyPr/>
          <a:lstStyle/>
          <a:p>
            <a:fld id="{D345700B-46F7-40B5-BC0F-30E99D5A37F0}" type="slidenum">
              <a:rPr lang="en-US" smtClean="0"/>
              <a:t>19</a:t>
            </a:fld>
            <a:endParaRPr lang="en-US"/>
          </a:p>
        </p:txBody>
      </p:sp>
    </p:spTree>
    <p:extLst>
      <p:ext uri="{BB962C8B-B14F-4D97-AF65-F5344CB8AC3E}">
        <p14:creationId xmlns:p14="http://schemas.microsoft.com/office/powerpoint/2010/main" val="545469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the current recommendations you might find if you crack open some of the books dealing with Geriatric </a:t>
            </a:r>
            <a:r>
              <a:rPr lang="en-US" dirty="0" err="1"/>
              <a:t>psychopharmacologist</a:t>
            </a:r>
            <a:r>
              <a:rPr lang="en-US" dirty="0"/>
              <a:t>. It’s unclear how they come up with these very unrealistic recommendations. For example, who would do inpatient hospitalization for a TCA in an elderly patient while risking all the issues related to hospitalizing someone i.e. delirium</a:t>
            </a:r>
            <a:r>
              <a:rPr lang="en-US" i="1" dirty="0"/>
              <a:t>, </a:t>
            </a:r>
            <a:r>
              <a:rPr lang="en-US" i="1" dirty="0" err="1"/>
              <a:t>C.difficile</a:t>
            </a:r>
            <a:r>
              <a:rPr lang="en-US" i="1" dirty="0"/>
              <a:t> </a:t>
            </a:r>
            <a:r>
              <a:rPr lang="en-US" dirty="0"/>
              <a:t>infection, and not to mention the cost. </a:t>
            </a:r>
          </a:p>
        </p:txBody>
      </p:sp>
      <p:sp>
        <p:nvSpPr>
          <p:cNvPr id="4" name="Slide Number Placeholder 3"/>
          <p:cNvSpPr>
            <a:spLocks noGrp="1"/>
          </p:cNvSpPr>
          <p:nvPr>
            <p:ph type="sldNum" sz="quarter" idx="10"/>
          </p:nvPr>
        </p:nvSpPr>
        <p:spPr/>
        <p:txBody>
          <a:bodyPr/>
          <a:lstStyle/>
          <a:p>
            <a:fld id="{D345700B-46F7-40B5-BC0F-30E99D5A37F0}" type="slidenum">
              <a:rPr lang="en-US" smtClean="0"/>
              <a:t>20</a:t>
            </a:fld>
            <a:endParaRPr lang="en-US"/>
          </a:p>
        </p:txBody>
      </p:sp>
    </p:spTree>
    <p:extLst>
      <p:ext uri="{BB962C8B-B14F-4D97-AF65-F5344CB8AC3E}">
        <p14:creationId xmlns:p14="http://schemas.microsoft.com/office/powerpoint/2010/main" val="3249183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think of age as a marker for underlying risk factors. Two of those risk factors on the algorithm are structural heart disease and arrhythmia. Myocardial infracts can lead to scaring of the myocardium and could be a risk for both of these. This graph shows relative ages at which men and women have increase in the incidence of MI and death. Obviously race is a big factor with Black men and women having much higher risk. It takes off sharply for Black women after age 55 while the rest of the groups in their 60’s. </a:t>
            </a:r>
          </a:p>
          <a:p>
            <a:endParaRPr lang="en-US" dirty="0"/>
          </a:p>
          <a:p>
            <a:r>
              <a:rPr lang="en-US" dirty="0"/>
              <a:t>The risk is even more complicated. Next Slide</a:t>
            </a:r>
          </a:p>
        </p:txBody>
      </p:sp>
      <p:sp>
        <p:nvSpPr>
          <p:cNvPr id="4" name="Slide Number Placeholder 3"/>
          <p:cNvSpPr>
            <a:spLocks noGrp="1"/>
          </p:cNvSpPr>
          <p:nvPr>
            <p:ph type="sldNum" sz="quarter" idx="10"/>
          </p:nvPr>
        </p:nvSpPr>
        <p:spPr/>
        <p:txBody>
          <a:bodyPr/>
          <a:lstStyle/>
          <a:p>
            <a:fld id="{D345700B-46F7-40B5-BC0F-30E99D5A37F0}" type="slidenum">
              <a:rPr lang="en-US" smtClean="0"/>
              <a:t>21</a:t>
            </a:fld>
            <a:endParaRPr lang="en-US"/>
          </a:p>
        </p:txBody>
      </p:sp>
    </p:spTree>
    <p:extLst>
      <p:ext uri="{BB962C8B-B14F-4D97-AF65-F5344CB8AC3E}">
        <p14:creationId xmlns:p14="http://schemas.microsoft.com/office/powerpoint/2010/main" val="188348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just the age but what other risk factors are present. It’s the same 55 </a:t>
            </a:r>
            <a:r>
              <a:rPr lang="en-US" dirty="0" err="1"/>
              <a:t>yo</a:t>
            </a:r>
            <a:r>
              <a:rPr lang="en-US" dirty="0"/>
              <a:t> man and woman but various risk factors with a difference of 8-fold between Man A and Man D. </a:t>
            </a:r>
          </a:p>
          <a:p>
            <a:endParaRPr lang="en-US" dirty="0"/>
          </a:p>
          <a:p>
            <a:r>
              <a:rPr lang="en-US" dirty="0"/>
              <a:t>So, age is just a small part of the story. This is why the algorithm focuses on the actual individual risk factors. Those obviously increase with age. </a:t>
            </a:r>
          </a:p>
          <a:p>
            <a:endParaRPr lang="en-US" dirty="0"/>
          </a:p>
          <a:p>
            <a:r>
              <a:rPr lang="en-US" dirty="0"/>
              <a:t>Let’s talk specifically about age and </a:t>
            </a:r>
            <a:r>
              <a:rPr lang="en-US" dirty="0" err="1"/>
              <a:t>QTc</a:t>
            </a:r>
            <a:r>
              <a:rPr lang="en-US" dirty="0"/>
              <a:t> next. </a:t>
            </a:r>
          </a:p>
        </p:txBody>
      </p:sp>
      <p:sp>
        <p:nvSpPr>
          <p:cNvPr id="4" name="Slide Number Placeholder 3"/>
          <p:cNvSpPr>
            <a:spLocks noGrp="1"/>
          </p:cNvSpPr>
          <p:nvPr>
            <p:ph type="sldNum" sz="quarter" idx="10"/>
          </p:nvPr>
        </p:nvSpPr>
        <p:spPr/>
        <p:txBody>
          <a:bodyPr/>
          <a:lstStyle/>
          <a:p>
            <a:fld id="{D345700B-46F7-40B5-BC0F-30E99D5A37F0}" type="slidenum">
              <a:rPr lang="en-US" smtClean="0"/>
              <a:t>22</a:t>
            </a:fld>
            <a:endParaRPr lang="en-US"/>
          </a:p>
        </p:txBody>
      </p:sp>
    </p:spTree>
    <p:extLst>
      <p:ext uri="{BB962C8B-B14F-4D97-AF65-F5344CB8AC3E}">
        <p14:creationId xmlns:p14="http://schemas.microsoft.com/office/powerpoint/2010/main" val="1567650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5700B-46F7-40B5-BC0F-30E99D5A37F0}" type="slidenum">
              <a:rPr lang="en-US" smtClean="0"/>
              <a:t>26</a:t>
            </a:fld>
            <a:endParaRPr lang="en-US"/>
          </a:p>
        </p:txBody>
      </p:sp>
    </p:spTree>
    <p:extLst>
      <p:ext uri="{BB962C8B-B14F-4D97-AF65-F5344CB8AC3E}">
        <p14:creationId xmlns:p14="http://schemas.microsoft.com/office/powerpoint/2010/main" val="359220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5700B-46F7-40B5-BC0F-30E99D5A37F0}" type="slidenum">
              <a:rPr lang="en-US" smtClean="0"/>
              <a:t>27</a:t>
            </a:fld>
            <a:endParaRPr lang="en-US"/>
          </a:p>
        </p:txBody>
      </p:sp>
    </p:spTree>
    <p:extLst>
      <p:ext uri="{BB962C8B-B14F-4D97-AF65-F5344CB8AC3E}">
        <p14:creationId xmlns:p14="http://schemas.microsoft.com/office/powerpoint/2010/main" val="3146737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5700B-46F7-40B5-BC0F-30E99D5A37F0}" type="slidenum">
              <a:rPr lang="en-US" smtClean="0"/>
              <a:t>29</a:t>
            </a:fld>
            <a:endParaRPr lang="en-US"/>
          </a:p>
        </p:txBody>
      </p:sp>
    </p:spTree>
    <p:extLst>
      <p:ext uri="{BB962C8B-B14F-4D97-AF65-F5344CB8AC3E}">
        <p14:creationId xmlns:p14="http://schemas.microsoft.com/office/powerpoint/2010/main" val="1855221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5700B-46F7-40B5-BC0F-30E99D5A37F0}" type="slidenum">
              <a:rPr lang="en-US" smtClean="0"/>
              <a:t>30</a:t>
            </a:fld>
            <a:endParaRPr lang="en-US"/>
          </a:p>
        </p:txBody>
      </p:sp>
    </p:spTree>
    <p:extLst>
      <p:ext uri="{BB962C8B-B14F-4D97-AF65-F5344CB8AC3E}">
        <p14:creationId xmlns:p14="http://schemas.microsoft.com/office/powerpoint/2010/main" val="2880772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5700B-46F7-40B5-BC0F-30E99D5A37F0}" type="slidenum">
              <a:rPr lang="en-US" smtClean="0"/>
              <a:t>31</a:t>
            </a:fld>
            <a:endParaRPr lang="en-US"/>
          </a:p>
        </p:txBody>
      </p:sp>
    </p:spTree>
    <p:extLst>
      <p:ext uri="{BB962C8B-B14F-4D97-AF65-F5344CB8AC3E}">
        <p14:creationId xmlns:p14="http://schemas.microsoft.com/office/powerpoint/2010/main" val="3351556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thinks it’s a, B, C, D?</a:t>
            </a:r>
          </a:p>
        </p:txBody>
      </p:sp>
      <p:sp>
        <p:nvSpPr>
          <p:cNvPr id="4" name="Slide Number Placeholder 3"/>
          <p:cNvSpPr>
            <a:spLocks noGrp="1"/>
          </p:cNvSpPr>
          <p:nvPr>
            <p:ph type="sldNum" sz="quarter" idx="10"/>
          </p:nvPr>
        </p:nvSpPr>
        <p:spPr/>
        <p:txBody>
          <a:bodyPr/>
          <a:lstStyle/>
          <a:p>
            <a:fld id="{D345700B-46F7-40B5-BC0F-30E99D5A37F0}" type="slidenum">
              <a:rPr lang="en-US" smtClean="0"/>
              <a:t>4</a:t>
            </a:fld>
            <a:endParaRPr lang="en-US"/>
          </a:p>
        </p:txBody>
      </p:sp>
    </p:spTree>
    <p:extLst>
      <p:ext uri="{BB962C8B-B14F-4D97-AF65-F5344CB8AC3E}">
        <p14:creationId xmlns:p14="http://schemas.microsoft.com/office/powerpoint/2010/main" val="3159026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5700B-46F7-40B5-BC0F-30E99D5A37F0}" type="slidenum">
              <a:rPr lang="en-US" smtClean="0"/>
              <a:t>33</a:t>
            </a:fld>
            <a:endParaRPr lang="en-US"/>
          </a:p>
        </p:txBody>
      </p:sp>
    </p:spTree>
    <p:extLst>
      <p:ext uri="{BB962C8B-B14F-4D97-AF65-F5344CB8AC3E}">
        <p14:creationId xmlns:p14="http://schemas.microsoft.com/office/powerpoint/2010/main" val="3301181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5700B-46F7-40B5-BC0F-30E99D5A37F0}" type="slidenum">
              <a:rPr lang="en-US" smtClean="0"/>
              <a:t>34</a:t>
            </a:fld>
            <a:endParaRPr lang="en-US"/>
          </a:p>
        </p:txBody>
      </p:sp>
    </p:spTree>
    <p:extLst>
      <p:ext uri="{BB962C8B-B14F-4D97-AF65-F5344CB8AC3E}">
        <p14:creationId xmlns:p14="http://schemas.microsoft.com/office/powerpoint/2010/main" val="3089298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5700B-46F7-40B5-BC0F-30E99D5A37F0}" type="slidenum">
              <a:rPr lang="en-US" smtClean="0"/>
              <a:t>35</a:t>
            </a:fld>
            <a:endParaRPr lang="en-US"/>
          </a:p>
        </p:txBody>
      </p:sp>
    </p:spTree>
    <p:extLst>
      <p:ext uri="{BB962C8B-B14F-4D97-AF65-F5344CB8AC3E}">
        <p14:creationId xmlns:p14="http://schemas.microsoft.com/office/powerpoint/2010/main" val="1496692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5700B-46F7-40B5-BC0F-30E99D5A37F0}" type="slidenum">
              <a:rPr lang="en-US" smtClean="0"/>
              <a:t>36</a:t>
            </a:fld>
            <a:endParaRPr lang="en-US"/>
          </a:p>
        </p:txBody>
      </p:sp>
    </p:spTree>
    <p:extLst>
      <p:ext uri="{BB962C8B-B14F-4D97-AF65-F5344CB8AC3E}">
        <p14:creationId xmlns:p14="http://schemas.microsoft.com/office/powerpoint/2010/main" val="197711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5700B-46F7-40B5-BC0F-30E99D5A37F0}" type="slidenum">
              <a:rPr lang="en-US" smtClean="0"/>
              <a:t>38</a:t>
            </a:fld>
            <a:endParaRPr lang="en-US"/>
          </a:p>
        </p:txBody>
      </p:sp>
    </p:spTree>
    <p:extLst>
      <p:ext uri="{BB962C8B-B14F-4D97-AF65-F5344CB8AC3E}">
        <p14:creationId xmlns:p14="http://schemas.microsoft.com/office/powerpoint/2010/main" val="4200676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a:t>
            </a:r>
            <a:r>
              <a:rPr lang="en-US" baseline="0" dirty="0"/>
              <a:t> less relevant for psychiatrists but could identify patients at risk for cardiac disease</a:t>
            </a:r>
            <a:endParaRPr lang="en-US" dirty="0"/>
          </a:p>
        </p:txBody>
      </p:sp>
      <p:sp>
        <p:nvSpPr>
          <p:cNvPr id="4" name="Slide Number Placeholder 3"/>
          <p:cNvSpPr>
            <a:spLocks noGrp="1"/>
          </p:cNvSpPr>
          <p:nvPr>
            <p:ph type="sldNum" sz="quarter" idx="10"/>
          </p:nvPr>
        </p:nvSpPr>
        <p:spPr/>
        <p:txBody>
          <a:bodyPr/>
          <a:lstStyle/>
          <a:p>
            <a:fld id="{D345700B-46F7-40B5-BC0F-30E99D5A37F0}" type="slidenum">
              <a:rPr lang="en-US" smtClean="0"/>
              <a:t>40</a:t>
            </a:fld>
            <a:endParaRPr lang="en-US"/>
          </a:p>
        </p:txBody>
      </p:sp>
    </p:spTree>
    <p:extLst>
      <p:ext uri="{BB962C8B-B14F-4D97-AF65-F5344CB8AC3E}">
        <p14:creationId xmlns:p14="http://schemas.microsoft.com/office/powerpoint/2010/main" val="1502564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a:t>
            </a:r>
            <a:r>
              <a:rPr lang="en-US" baseline="0" dirty="0"/>
              <a:t> less relevant for psychiatrists but could identify patients at risk for cardiac disease</a:t>
            </a:r>
            <a:endParaRPr lang="en-US" dirty="0"/>
          </a:p>
        </p:txBody>
      </p:sp>
      <p:sp>
        <p:nvSpPr>
          <p:cNvPr id="4" name="Slide Number Placeholder 3"/>
          <p:cNvSpPr>
            <a:spLocks noGrp="1"/>
          </p:cNvSpPr>
          <p:nvPr>
            <p:ph type="sldNum" sz="quarter" idx="10"/>
          </p:nvPr>
        </p:nvSpPr>
        <p:spPr/>
        <p:txBody>
          <a:bodyPr/>
          <a:lstStyle/>
          <a:p>
            <a:fld id="{D345700B-46F7-40B5-BC0F-30E99D5A37F0}" type="slidenum">
              <a:rPr lang="en-US" smtClean="0"/>
              <a:t>41</a:t>
            </a:fld>
            <a:endParaRPr lang="en-US"/>
          </a:p>
        </p:txBody>
      </p:sp>
    </p:spTree>
    <p:extLst>
      <p:ext uri="{BB962C8B-B14F-4D97-AF65-F5344CB8AC3E}">
        <p14:creationId xmlns:p14="http://schemas.microsoft.com/office/powerpoint/2010/main" val="4195275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a:t>
            </a:r>
            <a:r>
              <a:rPr lang="en-US" baseline="0" dirty="0"/>
              <a:t> less relevant for psychiatrists but could identify patients at risk for cardiac disease</a:t>
            </a:r>
            <a:endParaRPr lang="en-US" dirty="0"/>
          </a:p>
        </p:txBody>
      </p:sp>
      <p:sp>
        <p:nvSpPr>
          <p:cNvPr id="4" name="Slide Number Placeholder 3"/>
          <p:cNvSpPr>
            <a:spLocks noGrp="1"/>
          </p:cNvSpPr>
          <p:nvPr>
            <p:ph type="sldNum" sz="quarter" idx="10"/>
          </p:nvPr>
        </p:nvSpPr>
        <p:spPr/>
        <p:txBody>
          <a:bodyPr/>
          <a:lstStyle/>
          <a:p>
            <a:fld id="{D345700B-46F7-40B5-BC0F-30E99D5A37F0}" type="slidenum">
              <a:rPr lang="en-US" smtClean="0"/>
              <a:t>42</a:t>
            </a:fld>
            <a:endParaRPr lang="en-US"/>
          </a:p>
        </p:txBody>
      </p:sp>
    </p:spTree>
    <p:extLst>
      <p:ext uri="{BB962C8B-B14F-4D97-AF65-F5344CB8AC3E}">
        <p14:creationId xmlns:p14="http://schemas.microsoft.com/office/powerpoint/2010/main" val="3690785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5700B-46F7-40B5-BC0F-30E99D5A37F0}" type="slidenum">
              <a:rPr lang="en-US" smtClean="0"/>
              <a:t>44</a:t>
            </a:fld>
            <a:endParaRPr lang="en-US"/>
          </a:p>
        </p:txBody>
      </p:sp>
    </p:spTree>
    <p:extLst>
      <p:ext uri="{BB962C8B-B14F-4D97-AF65-F5344CB8AC3E}">
        <p14:creationId xmlns:p14="http://schemas.microsoft.com/office/powerpoint/2010/main" val="2743903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study illustrates Long QT occurs in inpatient psychiatric unit but there are always other factors on top of exposure to </a:t>
            </a:r>
            <a:r>
              <a:rPr lang="en-US" dirty="0" err="1"/>
              <a:t>psychotropics</a:t>
            </a:r>
            <a:r>
              <a:rPr lang="en-US" dirty="0"/>
              <a:t>. Diligence in modifying some of these risk factors is the basis of why we wanted to do this workshop. </a:t>
            </a:r>
          </a:p>
        </p:txBody>
      </p:sp>
      <p:sp>
        <p:nvSpPr>
          <p:cNvPr id="4" name="Slide Number Placeholder 3"/>
          <p:cNvSpPr>
            <a:spLocks noGrp="1"/>
          </p:cNvSpPr>
          <p:nvPr>
            <p:ph type="sldNum" sz="quarter" idx="10"/>
          </p:nvPr>
        </p:nvSpPr>
        <p:spPr/>
        <p:txBody>
          <a:bodyPr/>
          <a:lstStyle/>
          <a:p>
            <a:fld id="{D345700B-46F7-40B5-BC0F-30E99D5A37F0}" type="slidenum">
              <a:rPr lang="en-US" smtClean="0"/>
              <a:t>8</a:t>
            </a:fld>
            <a:endParaRPr lang="en-US"/>
          </a:p>
        </p:txBody>
      </p:sp>
    </p:spTree>
    <p:extLst>
      <p:ext uri="{BB962C8B-B14F-4D97-AF65-F5344CB8AC3E}">
        <p14:creationId xmlns:p14="http://schemas.microsoft.com/office/powerpoint/2010/main" val="890899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given what we talked about, should we screen everyone? Here’s the issue: we will end up with potentially harming folks--- distress of positive results, cost, and other invasive procedures may result. Hence we have to find the right population to target for screening. </a:t>
            </a:r>
          </a:p>
        </p:txBody>
      </p:sp>
      <p:sp>
        <p:nvSpPr>
          <p:cNvPr id="4" name="Slide Number Placeholder 3"/>
          <p:cNvSpPr>
            <a:spLocks noGrp="1"/>
          </p:cNvSpPr>
          <p:nvPr>
            <p:ph type="sldNum" sz="quarter" idx="10"/>
          </p:nvPr>
        </p:nvSpPr>
        <p:spPr/>
        <p:txBody>
          <a:bodyPr/>
          <a:lstStyle/>
          <a:p>
            <a:fld id="{D345700B-46F7-40B5-BC0F-30E99D5A37F0}" type="slidenum">
              <a:rPr lang="en-US" smtClean="0"/>
              <a:t>9</a:t>
            </a:fld>
            <a:endParaRPr lang="en-US"/>
          </a:p>
        </p:txBody>
      </p:sp>
    </p:spTree>
    <p:extLst>
      <p:ext uri="{BB962C8B-B14F-4D97-AF65-F5344CB8AC3E}">
        <p14:creationId xmlns:p14="http://schemas.microsoft.com/office/powerpoint/2010/main" val="835566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psychiatrists might be good at knowing gross “normal” or “abnormal” EKG--- but unable to go to the next step and identify specific findings (other than </a:t>
            </a:r>
            <a:r>
              <a:rPr lang="en-US" dirty="0" err="1"/>
              <a:t>Afib</a:t>
            </a:r>
            <a:r>
              <a:rPr lang="en-US" dirty="0"/>
              <a:t>). </a:t>
            </a:r>
          </a:p>
        </p:txBody>
      </p:sp>
      <p:sp>
        <p:nvSpPr>
          <p:cNvPr id="4" name="Slide Number Placeholder 3"/>
          <p:cNvSpPr>
            <a:spLocks noGrp="1"/>
          </p:cNvSpPr>
          <p:nvPr>
            <p:ph type="sldNum" sz="quarter" idx="10"/>
          </p:nvPr>
        </p:nvSpPr>
        <p:spPr/>
        <p:txBody>
          <a:bodyPr/>
          <a:lstStyle/>
          <a:p>
            <a:fld id="{D345700B-46F7-40B5-BC0F-30E99D5A37F0}" type="slidenum">
              <a:rPr lang="en-US" smtClean="0"/>
              <a:t>10</a:t>
            </a:fld>
            <a:endParaRPr lang="en-US"/>
          </a:p>
        </p:txBody>
      </p:sp>
    </p:spTree>
    <p:extLst>
      <p:ext uri="{BB962C8B-B14F-4D97-AF65-F5344CB8AC3E}">
        <p14:creationId xmlns:p14="http://schemas.microsoft.com/office/powerpoint/2010/main" val="166919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clarify the problem again--- or what we want to achieve today. We want to avoid these chain of events. The cartoon here shows the Yellow Ribbons--- this is what we want to focus on--- figure out which drug and which patient-specific risk factors ought to help us screen for QT prolongation. Additionally, we want to increase your confidence level. </a:t>
            </a:r>
          </a:p>
        </p:txBody>
      </p:sp>
      <p:sp>
        <p:nvSpPr>
          <p:cNvPr id="4" name="Slide Number Placeholder 3"/>
          <p:cNvSpPr>
            <a:spLocks noGrp="1"/>
          </p:cNvSpPr>
          <p:nvPr>
            <p:ph type="sldNum" sz="quarter" idx="10"/>
          </p:nvPr>
        </p:nvSpPr>
        <p:spPr/>
        <p:txBody>
          <a:bodyPr/>
          <a:lstStyle/>
          <a:p>
            <a:fld id="{D345700B-46F7-40B5-BC0F-30E99D5A37F0}" type="slidenum">
              <a:rPr lang="en-US" smtClean="0"/>
              <a:t>11</a:t>
            </a:fld>
            <a:endParaRPr lang="en-US"/>
          </a:p>
        </p:txBody>
      </p:sp>
    </p:spTree>
    <p:extLst>
      <p:ext uri="{BB962C8B-B14F-4D97-AF65-F5344CB8AC3E}">
        <p14:creationId xmlns:p14="http://schemas.microsoft.com/office/powerpoint/2010/main" val="23391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technical challenges. The morphology of the T Wave can pose a significant challenge. Obviously automatic machine measurements can be thrown off by these. This is why we want you to learn to manually do this especially if the T Wave morphology is challenging one. </a:t>
            </a:r>
          </a:p>
        </p:txBody>
      </p:sp>
      <p:sp>
        <p:nvSpPr>
          <p:cNvPr id="4" name="Slide Number Placeholder 3"/>
          <p:cNvSpPr>
            <a:spLocks noGrp="1"/>
          </p:cNvSpPr>
          <p:nvPr>
            <p:ph type="sldNum" sz="quarter" idx="10"/>
          </p:nvPr>
        </p:nvSpPr>
        <p:spPr/>
        <p:txBody>
          <a:bodyPr/>
          <a:lstStyle/>
          <a:p>
            <a:fld id="{D345700B-46F7-40B5-BC0F-30E99D5A37F0}" type="slidenum">
              <a:rPr lang="en-US" smtClean="0"/>
              <a:t>12</a:t>
            </a:fld>
            <a:endParaRPr lang="en-US"/>
          </a:p>
        </p:txBody>
      </p:sp>
    </p:spTree>
    <p:extLst>
      <p:ext uri="{BB962C8B-B14F-4D97-AF65-F5344CB8AC3E}">
        <p14:creationId xmlns:p14="http://schemas.microsoft.com/office/powerpoint/2010/main" val="2291815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automatic reading is pretty good in most cases. </a:t>
            </a:r>
          </a:p>
        </p:txBody>
      </p:sp>
      <p:sp>
        <p:nvSpPr>
          <p:cNvPr id="4" name="Slide Number Placeholder 3"/>
          <p:cNvSpPr>
            <a:spLocks noGrp="1"/>
          </p:cNvSpPr>
          <p:nvPr>
            <p:ph type="sldNum" sz="quarter" idx="10"/>
          </p:nvPr>
        </p:nvSpPr>
        <p:spPr/>
        <p:txBody>
          <a:bodyPr/>
          <a:lstStyle/>
          <a:p>
            <a:fld id="{D345700B-46F7-40B5-BC0F-30E99D5A37F0}" type="slidenum">
              <a:rPr lang="en-US" smtClean="0"/>
              <a:t>13</a:t>
            </a:fld>
            <a:endParaRPr lang="en-US"/>
          </a:p>
        </p:txBody>
      </p:sp>
    </p:spTree>
    <p:extLst>
      <p:ext uri="{BB962C8B-B14F-4D97-AF65-F5344CB8AC3E}">
        <p14:creationId xmlns:p14="http://schemas.microsoft.com/office/powerpoint/2010/main" val="3836340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those challenges with QT… it’s still the best thing we have available and is value added based on these associations. </a:t>
            </a:r>
          </a:p>
        </p:txBody>
      </p:sp>
      <p:sp>
        <p:nvSpPr>
          <p:cNvPr id="4" name="Slide Number Placeholder 3"/>
          <p:cNvSpPr>
            <a:spLocks noGrp="1"/>
          </p:cNvSpPr>
          <p:nvPr>
            <p:ph type="sldNum" sz="quarter" idx="10"/>
          </p:nvPr>
        </p:nvSpPr>
        <p:spPr/>
        <p:txBody>
          <a:bodyPr/>
          <a:lstStyle/>
          <a:p>
            <a:fld id="{D345700B-46F7-40B5-BC0F-30E99D5A37F0}" type="slidenum">
              <a:rPr lang="en-US" smtClean="0"/>
              <a:t>14</a:t>
            </a:fld>
            <a:endParaRPr lang="en-US"/>
          </a:p>
        </p:txBody>
      </p:sp>
    </p:spTree>
    <p:extLst>
      <p:ext uri="{BB962C8B-B14F-4D97-AF65-F5344CB8AC3E}">
        <p14:creationId xmlns:p14="http://schemas.microsoft.com/office/powerpoint/2010/main" val="1446757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177293-0026-4839-A0FE-3512C435F437}"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A584A-685F-4938-A9E6-77B929D5438F}" type="slidenum">
              <a:rPr lang="en-US" smtClean="0"/>
              <a:t>‹#›</a:t>
            </a:fld>
            <a:endParaRPr lang="en-US"/>
          </a:p>
        </p:txBody>
      </p:sp>
    </p:spTree>
    <p:extLst>
      <p:ext uri="{BB962C8B-B14F-4D97-AF65-F5344CB8AC3E}">
        <p14:creationId xmlns:p14="http://schemas.microsoft.com/office/powerpoint/2010/main" val="416007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177293-0026-4839-A0FE-3512C435F437}"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A584A-685F-4938-A9E6-77B929D5438F}" type="slidenum">
              <a:rPr lang="en-US" smtClean="0"/>
              <a:t>‹#›</a:t>
            </a:fld>
            <a:endParaRPr lang="en-US"/>
          </a:p>
        </p:txBody>
      </p:sp>
    </p:spTree>
    <p:extLst>
      <p:ext uri="{BB962C8B-B14F-4D97-AF65-F5344CB8AC3E}">
        <p14:creationId xmlns:p14="http://schemas.microsoft.com/office/powerpoint/2010/main" val="1475307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177293-0026-4839-A0FE-3512C435F437}"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A584A-685F-4938-A9E6-77B929D5438F}" type="slidenum">
              <a:rPr lang="en-US" smtClean="0"/>
              <a:t>‹#›</a:t>
            </a:fld>
            <a:endParaRPr lang="en-US"/>
          </a:p>
        </p:txBody>
      </p:sp>
    </p:spTree>
    <p:extLst>
      <p:ext uri="{BB962C8B-B14F-4D97-AF65-F5344CB8AC3E}">
        <p14:creationId xmlns:p14="http://schemas.microsoft.com/office/powerpoint/2010/main" val="1332183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177293-0026-4839-A0FE-3512C435F437}"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A584A-685F-4938-A9E6-77B929D5438F}" type="slidenum">
              <a:rPr lang="en-US" smtClean="0"/>
              <a:t>‹#›</a:t>
            </a:fld>
            <a:endParaRPr lang="en-US"/>
          </a:p>
        </p:txBody>
      </p:sp>
    </p:spTree>
    <p:extLst>
      <p:ext uri="{BB962C8B-B14F-4D97-AF65-F5344CB8AC3E}">
        <p14:creationId xmlns:p14="http://schemas.microsoft.com/office/powerpoint/2010/main" val="2133237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177293-0026-4839-A0FE-3512C435F437}"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A584A-685F-4938-A9E6-77B929D5438F}" type="slidenum">
              <a:rPr lang="en-US" smtClean="0"/>
              <a:t>‹#›</a:t>
            </a:fld>
            <a:endParaRPr lang="en-US"/>
          </a:p>
        </p:txBody>
      </p:sp>
    </p:spTree>
    <p:extLst>
      <p:ext uri="{BB962C8B-B14F-4D97-AF65-F5344CB8AC3E}">
        <p14:creationId xmlns:p14="http://schemas.microsoft.com/office/powerpoint/2010/main" val="1758697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177293-0026-4839-A0FE-3512C435F437}"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A584A-685F-4938-A9E6-77B929D5438F}" type="slidenum">
              <a:rPr lang="en-US" smtClean="0"/>
              <a:t>‹#›</a:t>
            </a:fld>
            <a:endParaRPr lang="en-US"/>
          </a:p>
        </p:txBody>
      </p:sp>
    </p:spTree>
    <p:extLst>
      <p:ext uri="{BB962C8B-B14F-4D97-AF65-F5344CB8AC3E}">
        <p14:creationId xmlns:p14="http://schemas.microsoft.com/office/powerpoint/2010/main" val="3881993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177293-0026-4839-A0FE-3512C435F437}" type="datetimeFigureOut">
              <a:rPr lang="en-US" smtClean="0"/>
              <a:t>5/5/2026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5A584A-685F-4938-A9E6-77B929D5438F}" type="slidenum">
              <a:rPr lang="en-US" smtClean="0"/>
              <a:t>‹#›</a:t>
            </a:fld>
            <a:endParaRPr lang="en-US"/>
          </a:p>
        </p:txBody>
      </p:sp>
    </p:spTree>
    <p:extLst>
      <p:ext uri="{BB962C8B-B14F-4D97-AF65-F5344CB8AC3E}">
        <p14:creationId xmlns:p14="http://schemas.microsoft.com/office/powerpoint/2010/main" val="833125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177293-0026-4839-A0FE-3512C435F437}" type="datetimeFigureOut">
              <a:rPr lang="en-US" smtClean="0"/>
              <a:t>5/5/2026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5A584A-685F-4938-A9E6-77B929D5438F}" type="slidenum">
              <a:rPr lang="en-US" smtClean="0"/>
              <a:t>‹#›</a:t>
            </a:fld>
            <a:endParaRPr lang="en-US"/>
          </a:p>
        </p:txBody>
      </p:sp>
    </p:spTree>
    <p:extLst>
      <p:ext uri="{BB962C8B-B14F-4D97-AF65-F5344CB8AC3E}">
        <p14:creationId xmlns:p14="http://schemas.microsoft.com/office/powerpoint/2010/main" val="379230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77293-0026-4839-A0FE-3512C435F437}" type="datetimeFigureOut">
              <a:rPr lang="en-US" smtClean="0"/>
              <a:t>5/5/2026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5A584A-685F-4938-A9E6-77B929D5438F}" type="slidenum">
              <a:rPr lang="en-US" smtClean="0"/>
              <a:t>‹#›</a:t>
            </a:fld>
            <a:endParaRPr lang="en-US"/>
          </a:p>
        </p:txBody>
      </p:sp>
    </p:spTree>
    <p:extLst>
      <p:ext uri="{BB962C8B-B14F-4D97-AF65-F5344CB8AC3E}">
        <p14:creationId xmlns:p14="http://schemas.microsoft.com/office/powerpoint/2010/main" val="2083349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177293-0026-4839-A0FE-3512C435F437}"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A584A-685F-4938-A9E6-77B929D5438F}" type="slidenum">
              <a:rPr lang="en-US" smtClean="0"/>
              <a:t>‹#›</a:t>
            </a:fld>
            <a:endParaRPr lang="en-US"/>
          </a:p>
        </p:txBody>
      </p:sp>
    </p:spTree>
    <p:extLst>
      <p:ext uri="{BB962C8B-B14F-4D97-AF65-F5344CB8AC3E}">
        <p14:creationId xmlns:p14="http://schemas.microsoft.com/office/powerpoint/2010/main" val="165384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177293-0026-4839-A0FE-3512C435F437}"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A584A-685F-4938-A9E6-77B929D5438F}" type="slidenum">
              <a:rPr lang="en-US" smtClean="0"/>
              <a:t>‹#›</a:t>
            </a:fld>
            <a:endParaRPr lang="en-US"/>
          </a:p>
        </p:txBody>
      </p:sp>
    </p:spTree>
    <p:extLst>
      <p:ext uri="{BB962C8B-B14F-4D97-AF65-F5344CB8AC3E}">
        <p14:creationId xmlns:p14="http://schemas.microsoft.com/office/powerpoint/2010/main" val="3928391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177293-0026-4839-A0FE-3512C435F437}" type="datetimeFigureOut">
              <a:rPr lang="en-US" smtClean="0"/>
              <a:t>5/5/2026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5A584A-685F-4938-A9E6-77B929D5438F}" type="slidenum">
              <a:rPr lang="en-US" smtClean="0"/>
              <a:t>‹#›</a:t>
            </a:fld>
            <a:endParaRPr lang="en-US"/>
          </a:p>
        </p:txBody>
      </p:sp>
    </p:spTree>
    <p:extLst>
      <p:ext uri="{BB962C8B-B14F-4D97-AF65-F5344CB8AC3E}">
        <p14:creationId xmlns:p14="http://schemas.microsoft.com/office/powerpoint/2010/main" val="246992391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90.png"/></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Rohul.amin@usuhs.edu" TargetMode="External"/><Relationship Id="rId2" Type="http://schemas.openxmlformats.org/officeDocument/2006/relationships/hyperlink" Target="https://www.holisticaremd.com/ec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76547"/>
            <a:ext cx="11961466" cy="2387600"/>
          </a:xfrm>
        </p:spPr>
        <p:txBody>
          <a:bodyPr>
            <a:noAutofit/>
            <a:scene3d>
              <a:camera prst="orthographicFront"/>
              <a:lightRig rig="threePt" dir="t"/>
            </a:scene3d>
            <a:sp3d>
              <a:bevelT w="0"/>
            </a:sp3d>
          </a:bodyPr>
          <a:lstStyle/>
          <a:p>
            <a:br>
              <a:rPr lang="en-US" sz="7200" b="1" i="1" dirty="0">
                <a:solidFill>
                  <a:srgbClr val="FFFF00"/>
                </a:solidFill>
                <a:effectLst>
                  <a:outerShdw blurRad="38100" dist="38100" dir="2700000" algn="tl">
                    <a:srgbClr val="000000">
                      <a:alpha val="43137"/>
                    </a:srgbClr>
                  </a:outerShdw>
                </a:effectLst>
              </a:rPr>
            </a:br>
            <a:r>
              <a:rPr lang="en-US" b="1" i="1" dirty="0">
                <a:solidFill>
                  <a:srgbClr val="FFFF00"/>
                </a:solidFill>
                <a:effectLst>
                  <a:outerShdw blurRad="38100" dist="38100" dir="2700000" algn="tl">
                    <a:srgbClr val="000000">
                      <a:alpha val="43137"/>
                    </a:srgbClr>
                  </a:outerShdw>
                </a:effectLst>
              </a:rPr>
              <a:t>When do I need to obtain an ECG as a Psychiatrist? </a:t>
            </a:r>
            <a:br>
              <a:rPr lang="en-US" b="1" i="1" dirty="0">
                <a:solidFill>
                  <a:srgbClr val="FFFF00"/>
                </a:solidFill>
                <a:effectLst>
                  <a:outerShdw blurRad="38100" dist="38100" dir="2700000" algn="tl">
                    <a:srgbClr val="000000">
                      <a:alpha val="43137"/>
                    </a:srgbClr>
                  </a:outerShdw>
                </a:effectLst>
              </a:rPr>
            </a:br>
            <a:endParaRPr lang="en-US" sz="11500" b="1" dirty="0">
              <a:solidFill>
                <a:srgbClr val="FF0000"/>
              </a:solidFill>
              <a:effectLst>
                <a:glow rad="228600">
                  <a:schemeClr val="accent4">
                    <a:satMod val="175000"/>
                    <a:alpha val="40000"/>
                  </a:schemeClr>
                </a:glow>
                <a:reflection blurRad="63500" stA="91000" dir="5400000" sy="-100000" algn="bl" rotWithShape="0"/>
              </a:effectLst>
            </a:endParaRPr>
          </a:p>
        </p:txBody>
      </p:sp>
      <p:sp>
        <p:nvSpPr>
          <p:cNvPr id="3" name="Subtitle 2"/>
          <p:cNvSpPr>
            <a:spLocks noGrp="1"/>
          </p:cNvSpPr>
          <p:nvPr>
            <p:ph type="subTitle" idx="1"/>
          </p:nvPr>
        </p:nvSpPr>
        <p:spPr>
          <a:xfrm>
            <a:off x="1523999" y="5050005"/>
            <a:ext cx="9144000" cy="1655762"/>
          </a:xfrm>
        </p:spPr>
        <p:txBody>
          <a:bodyPr>
            <a:normAutofit/>
          </a:bodyPr>
          <a:lstStyle/>
          <a:p>
            <a:endParaRPr lang="en-US" dirty="0"/>
          </a:p>
          <a:p>
            <a:r>
              <a:rPr lang="en-US" dirty="0"/>
              <a:t>Rohul Amin MD, DFAPA, FACP</a:t>
            </a:r>
          </a:p>
          <a:p>
            <a:r>
              <a:rPr lang="en-US" dirty="0"/>
              <a:t>Assoc Professor of Psychiatry and Medicine </a:t>
            </a:r>
          </a:p>
        </p:txBody>
      </p:sp>
      <p:pic>
        <p:nvPicPr>
          <p:cNvPr id="6" name="Picture 5"/>
          <p:cNvPicPr>
            <a:picLocks noChangeAspect="1"/>
          </p:cNvPicPr>
          <p:nvPr/>
        </p:nvPicPr>
        <p:blipFill>
          <a:blip r:embed="rId3"/>
          <a:stretch>
            <a:fillRect/>
          </a:stretch>
        </p:blipFill>
        <p:spPr>
          <a:xfrm>
            <a:off x="5283086" y="4116298"/>
            <a:ext cx="1652187" cy="1295699"/>
          </a:xfrm>
          <a:prstGeom prst="rect">
            <a:avLst/>
          </a:prstGeom>
        </p:spPr>
      </p:pic>
    </p:spTree>
    <p:extLst>
      <p:ext uri="{BB962C8B-B14F-4D97-AF65-F5344CB8AC3E}">
        <p14:creationId xmlns:p14="http://schemas.microsoft.com/office/powerpoint/2010/main" val="2305025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183712"/>
            <a:ext cx="8827957" cy="187368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1" y="2438401"/>
            <a:ext cx="4118365" cy="313372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2079" y="2438401"/>
            <a:ext cx="4252278" cy="313372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9618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Iatrogenic Mortality Here = </a:t>
            </a:r>
            <a:r>
              <a:rPr lang="en-US" b="1" dirty="0" err="1">
                <a:solidFill>
                  <a:srgbClr val="FFFF00"/>
                </a:solidFill>
              </a:rPr>
              <a:t>Torsades</a:t>
            </a:r>
            <a:r>
              <a:rPr lang="en-US" b="1" dirty="0">
                <a:solidFill>
                  <a:srgbClr val="FFFF00"/>
                </a:solidFill>
              </a:rPr>
              <a:t> de Pointes (</a:t>
            </a:r>
            <a:r>
              <a:rPr lang="en-US" b="1" dirty="0" err="1">
                <a:solidFill>
                  <a:srgbClr val="FFFF00"/>
                </a:solidFill>
              </a:rPr>
              <a:t>TdP</a:t>
            </a:r>
            <a:r>
              <a:rPr lang="en-US" b="1" dirty="0">
                <a:solidFill>
                  <a:srgbClr val="FFFF00"/>
                </a:solidFill>
              </a:rPr>
              <a:t>) </a:t>
            </a:r>
            <a:r>
              <a:rPr lang="en-US" b="1" dirty="0">
                <a:solidFill>
                  <a:srgbClr val="FFFF00"/>
                </a:solidFill>
                <a:sym typeface="Wingdings" panose="05000000000000000000" pitchFamily="2" charset="2"/>
              </a:rPr>
              <a:t> Sudden Death</a:t>
            </a:r>
            <a:endParaRPr lang="en-US" b="1" dirty="0">
              <a:solidFill>
                <a:srgbClr val="FFFF00"/>
              </a:solidFill>
            </a:endParaRPr>
          </a:p>
        </p:txBody>
      </p:sp>
      <p:sp>
        <p:nvSpPr>
          <p:cNvPr id="3" name="Content Placeholder 2"/>
          <p:cNvSpPr>
            <a:spLocks noGrp="1"/>
          </p:cNvSpPr>
          <p:nvPr>
            <p:ph idx="1"/>
          </p:nvPr>
        </p:nvSpPr>
        <p:spPr/>
        <p:txBody>
          <a:bodyPr/>
          <a:lstStyle/>
          <a:p>
            <a:r>
              <a:rPr lang="en-US" sz="3200" dirty="0"/>
              <a:t>Could we </a:t>
            </a:r>
            <a:r>
              <a:rPr lang="en-US" sz="3200" i="1" dirty="0"/>
              <a:t>predict</a:t>
            </a:r>
            <a:r>
              <a:rPr lang="en-US" sz="3200" b="1" i="1" dirty="0"/>
              <a:t> </a:t>
            </a:r>
            <a:r>
              <a:rPr lang="en-US" sz="3200" dirty="0"/>
              <a:t>those at risk to avoid this associated concern? </a:t>
            </a:r>
          </a:p>
          <a:p>
            <a:pPr lvl="1"/>
            <a:r>
              <a:rPr lang="en-US" sz="2800" dirty="0">
                <a:solidFill>
                  <a:srgbClr val="FFFF00"/>
                </a:solidFill>
              </a:rPr>
              <a:t>Drug Type</a:t>
            </a:r>
          </a:p>
          <a:p>
            <a:pPr lvl="1"/>
            <a:r>
              <a:rPr lang="en-US" sz="2800" dirty="0">
                <a:solidFill>
                  <a:srgbClr val="FFFF00"/>
                </a:solidFill>
              </a:rPr>
              <a:t>Family and Personal Risk Factors</a:t>
            </a:r>
          </a:p>
          <a:p>
            <a:pPr lvl="1"/>
            <a:r>
              <a:rPr lang="en-US" sz="2800" dirty="0">
                <a:solidFill>
                  <a:srgbClr val="FFFF00"/>
                </a:solidFill>
              </a:rPr>
              <a:t>Pharmacological considerations</a:t>
            </a:r>
          </a:p>
          <a:p>
            <a:pPr lvl="1"/>
            <a:r>
              <a:rPr lang="en-US" sz="2800" dirty="0">
                <a:solidFill>
                  <a:srgbClr val="FFFF00"/>
                </a:solidFill>
              </a:rPr>
              <a:t>Physiochemical considerations</a:t>
            </a:r>
          </a:p>
          <a:p>
            <a:pPr lvl="1"/>
            <a:r>
              <a:rPr lang="en-US" sz="2800" dirty="0">
                <a:solidFill>
                  <a:srgbClr val="FF9900"/>
                </a:solidFill>
              </a:rPr>
              <a:t>ECG (QTc prolongation)</a:t>
            </a:r>
          </a:p>
          <a:p>
            <a:pPr marL="457200" lvl="1" indent="0">
              <a:buNone/>
            </a:pPr>
            <a:endParaRPr lang="en-US" dirty="0"/>
          </a:p>
          <a:p>
            <a:pPr marL="457200" lvl="1" indent="0">
              <a:buNone/>
            </a:pPr>
            <a:endParaRPr lang="en-US" dirty="0"/>
          </a:p>
        </p:txBody>
      </p:sp>
      <p:grpSp>
        <p:nvGrpSpPr>
          <p:cNvPr id="4" name="Group 3"/>
          <p:cNvGrpSpPr/>
          <p:nvPr/>
        </p:nvGrpSpPr>
        <p:grpSpPr>
          <a:xfrm>
            <a:off x="4855336" y="5254579"/>
            <a:ext cx="7104845" cy="1310591"/>
            <a:chOff x="1124759" y="2279561"/>
            <a:chExt cx="9414452" cy="2379537"/>
          </a:xfrm>
        </p:grpSpPr>
        <p:sp>
          <p:nvSpPr>
            <p:cNvPr id="5" name="Pentagon 4"/>
            <p:cNvSpPr/>
            <p:nvPr/>
          </p:nvSpPr>
          <p:spPr>
            <a:xfrm rot="19964488">
              <a:off x="1124759" y="3860608"/>
              <a:ext cx="1867436" cy="79849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Patient Risk Factors</a:t>
              </a:r>
            </a:p>
          </p:txBody>
        </p:sp>
        <p:sp>
          <p:nvSpPr>
            <p:cNvPr id="6" name="Pentagon 5"/>
            <p:cNvSpPr/>
            <p:nvPr/>
          </p:nvSpPr>
          <p:spPr>
            <a:xfrm>
              <a:off x="2992195" y="3078051"/>
              <a:ext cx="1867436" cy="798490"/>
            </a:xfrm>
            <a:prstGeom prst="homePlat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err="1"/>
                <a:t>QTc</a:t>
              </a:r>
              <a:r>
                <a:rPr lang="en-US" sz="1400" dirty="0"/>
                <a:t> Prolongation</a:t>
              </a:r>
            </a:p>
          </p:txBody>
        </p:sp>
        <p:sp>
          <p:nvSpPr>
            <p:cNvPr id="7" name="Pentagon 6"/>
            <p:cNvSpPr/>
            <p:nvPr/>
          </p:nvSpPr>
          <p:spPr>
            <a:xfrm>
              <a:off x="4859631" y="3078051"/>
              <a:ext cx="1867436" cy="79849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Torsades</a:t>
              </a:r>
              <a:r>
                <a:rPr lang="en-US" sz="1400" dirty="0"/>
                <a:t> de Pointes</a:t>
              </a:r>
            </a:p>
          </p:txBody>
        </p:sp>
        <p:sp>
          <p:nvSpPr>
            <p:cNvPr id="8" name="Pentagon 7"/>
            <p:cNvSpPr/>
            <p:nvPr/>
          </p:nvSpPr>
          <p:spPr>
            <a:xfrm>
              <a:off x="6765703" y="3078051"/>
              <a:ext cx="1867436" cy="79849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Ventricular Fibrillation</a:t>
              </a:r>
            </a:p>
          </p:txBody>
        </p:sp>
        <p:sp>
          <p:nvSpPr>
            <p:cNvPr id="9" name="Pentagon 8"/>
            <p:cNvSpPr/>
            <p:nvPr/>
          </p:nvSpPr>
          <p:spPr>
            <a:xfrm>
              <a:off x="8671775" y="3078051"/>
              <a:ext cx="1867436" cy="79849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Sudden Cardiac Death</a:t>
              </a:r>
            </a:p>
          </p:txBody>
        </p:sp>
        <p:sp>
          <p:nvSpPr>
            <p:cNvPr id="10" name="Pentagon 9"/>
            <p:cNvSpPr/>
            <p:nvPr/>
          </p:nvSpPr>
          <p:spPr>
            <a:xfrm rot="1946897">
              <a:off x="1202033" y="2279561"/>
              <a:ext cx="1867436" cy="798490"/>
            </a:xfrm>
            <a:prstGeom prst="homePlate">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Drug</a:t>
              </a:r>
            </a:p>
          </p:txBody>
        </p:sp>
      </p:grpSp>
    </p:spTree>
    <p:extLst>
      <p:ext uri="{BB962C8B-B14F-4D97-AF65-F5344CB8AC3E}">
        <p14:creationId xmlns:p14="http://schemas.microsoft.com/office/powerpoint/2010/main" val="27615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562600" cy="1325563"/>
          </a:xfrm>
        </p:spPr>
        <p:txBody>
          <a:bodyPr>
            <a:normAutofit/>
          </a:bodyPr>
          <a:lstStyle/>
          <a:p>
            <a:r>
              <a:rPr lang="en-US" b="1" dirty="0">
                <a:solidFill>
                  <a:srgbClr val="FFFF00"/>
                </a:solidFill>
              </a:rPr>
              <a:t>Some challenges to measuring QT/</a:t>
            </a:r>
            <a:r>
              <a:rPr lang="en-US" b="1" dirty="0" err="1">
                <a:solidFill>
                  <a:srgbClr val="FFFF00"/>
                </a:solidFill>
              </a:rPr>
              <a:t>QTc</a:t>
            </a:r>
            <a:endParaRPr lang="en-US" b="1" dirty="0">
              <a:solidFill>
                <a:srgbClr val="FFFF00"/>
              </a:solidFill>
            </a:endParaRPr>
          </a:p>
        </p:txBody>
      </p:sp>
      <p:sp>
        <p:nvSpPr>
          <p:cNvPr id="3" name="Content Placeholder 2"/>
          <p:cNvSpPr>
            <a:spLocks noGrp="1"/>
          </p:cNvSpPr>
          <p:nvPr>
            <p:ph idx="1"/>
          </p:nvPr>
        </p:nvSpPr>
        <p:spPr>
          <a:xfrm>
            <a:off x="838200" y="2370091"/>
            <a:ext cx="4552666" cy="4486275"/>
          </a:xfrm>
        </p:spPr>
        <p:txBody>
          <a:bodyPr/>
          <a:lstStyle/>
          <a:p>
            <a:r>
              <a:rPr lang="en-US" dirty="0"/>
              <a:t>A. Normal T Wave</a:t>
            </a:r>
          </a:p>
          <a:p>
            <a:r>
              <a:rPr lang="en-US" dirty="0"/>
              <a:t>B. T wave with U wave</a:t>
            </a:r>
          </a:p>
          <a:p>
            <a:r>
              <a:rPr lang="en-US" dirty="0"/>
              <a:t>C. Biphasic T wave</a:t>
            </a:r>
          </a:p>
          <a:p>
            <a:r>
              <a:rPr lang="en-US" dirty="0"/>
              <a:t>D. U vs. T2 wave</a:t>
            </a:r>
          </a:p>
        </p:txBody>
      </p:sp>
      <p:pic>
        <p:nvPicPr>
          <p:cNvPr id="5" name="Picture 4"/>
          <p:cNvPicPr>
            <a:picLocks noChangeAspect="1"/>
          </p:cNvPicPr>
          <p:nvPr/>
        </p:nvPicPr>
        <p:blipFill>
          <a:blip r:embed="rId3"/>
          <a:stretch>
            <a:fillRect/>
          </a:stretch>
        </p:blipFill>
        <p:spPr>
          <a:xfrm>
            <a:off x="6523488" y="365125"/>
            <a:ext cx="5362575" cy="4495800"/>
          </a:xfrm>
          <a:prstGeom prst="rect">
            <a:avLst/>
          </a:prstGeom>
        </p:spPr>
      </p:pic>
      <p:sp>
        <p:nvSpPr>
          <p:cNvPr id="6" name="Rectangle 5"/>
          <p:cNvSpPr/>
          <p:nvPr/>
        </p:nvSpPr>
        <p:spPr>
          <a:xfrm>
            <a:off x="6156775" y="5642296"/>
            <a:ext cx="6096000" cy="923330"/>
          </a:xfrm>
          <a:prstGeom prst="rect">
            <a:avLst/>
          </a:prstGeom>
        </p:spPr>
        <p:txBody>
          <a:bodyPr>
            <a:spAutoFit/>
          </a:bodyPr>
          <a:lstStyle/>
          <a:p>
            <a:r>
              <a:rPr lang="en-US" i="1" dirty="0">
                <a:latin typeface="Myriad Pro" panose="020B0503030403090204" pitchFamily="34" charset="0"/>
              </a:rPr>
              <a:t>From Goldenberg I, Moss AJ, </a:t>
            </a:r>
            <a:r>
              <a:rPr lang="en-US" i="1" dirty="0" err="1">
                <a:latin typeface="Myriad Pro" panose="020B0503030403090204" pitchFamily="34" charset="0"/>
              </a:rPr>
              <a:t>Zareba</a:t>
            </a:r>
            <a:r>
              <a:rPr lang="en-US" i="1" dirty="0">
                <a:latin typeface="Myriad Pro" panose="020B0503030403090204" pitchFamily="34" charset="0"/>
              </a:rPr>
              <a:t> W: QT interval: How to measure it and what is “normal,” </a:t>
            </a:r>
            <a:r>
              <a:rPr lang="en-US" dirty="0">
                <a:latin typeface="Myriad Pro" panose="020B0503030403090204" pitchFamily="34" charset="0"/>
              </a:rPr>
              <a:t>J </a:t>
            </a:r>
            <a:r>
              <a:rPr lang="en-US" dirty="0" err="1">
                <a:latin typeface="Myriad Pro" panose="020B0503030403090204" pitchFamily="34" charset="0"/>
              </a:rPr>
              <a:t>Cardiovasc</a:t>
            </a:r>
            <a:r>
              <a:rPr lang="en-US" dirty="0">
                <a:latin typeface="Myriad Pro" panose="020B0503030403090204" pitchFamily="34" charset="0"/>
              </a:rPr>
              <a:t> </a:t>
            </a:r>
            <a:r>
              <a:rPr lang="en-US" dirty="0" err="1">
                <a:latin typeface="Myriad Pro" panose="020B0503030403090204" pitchFamily="34" charset="0"/>
              </a:rPr>
              <a:t>Electrophysiol</a:t>
            </a:r>
            <a:r>
              <a:rPr lang="en-US" dirty="0">
                <a:latin typeface="Myriad Pro" panose="020B0503030403090204" pitchFamily="34" charset="0"/>
              </a:rPr>
              <a:t> </a:t>
            </a:r>
            <a:r>
              <a:rPr lang="en-US" i="1" dirty="0">
                <a:latin typeface="Myriad Pro" panose="020B0503030403090204" pitchFamily="34" charset="0"/>
              </a:rPr>
              <a:t>17:333–336, 2006.)</a:t>
            </a:r>
            <a:endParaRPr lang="en-US" dirty="0"/>
          </a:p>
        </p:txBody>
      </p:sp>
      <p:pic>
        <p:nvPicPr>
          <p:cNvPr id="4" name="Picture 3">
            <a:extLst>
              <a:ext uri="{FF2B5EF4-FFF2-40B4-BE49-F238E27FC236}">
                <a16:creationId xmlns:a16="http://schemas.microsoft.com/office/drawing/2014/main" id="{35290E95-21D0-46DE-B42B-EA0D9042DD27}"/>
              </a:ext>
            </a:extLst>
          </p:cNvPr>
          <p:cNvPicPr>
            <a:picLocks noChangeAspect="1"/>
          </p:cNvPicPr>
          <p:nvPr/>
        </p:nvPicPr>
        <p:blipFill>
          <a:blip r:embed="rId4"/>
          <a:stretch>
            <a:fillRect/>
          </a:stretch>
        </p:blipFill>
        <p:spPr>
          <a:xfrm>
            <a:off x="358939" y="4579767"/>
            <a:ext cx="5736492" cy="21250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32D56486-1054-4C82-9471-C5CA367BEAD7}"/>
              </a:ext>
            </a:extLst>
          </p:cNvPr>
          <p:cNvPicPr>
            <a:picLocks noChangeAspect="1"/>
          </p:cNvPicPr>
          <p:nvPr/>
        </p:nvPicPr>
        <p:blipFill>
          <a:blip r:embed="rId5"/>
          <a:stretch>
            <a:fillRect/>
          </a:stretch>
        </p:blipFill>
        <p:spPr>
          <a:xfrm>
            <a:off x="957832" y="5090"/>
            <a:ext cx="9735629"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2691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Low level skills needed for </a:t>
            </a:r>
            <a:r>
              <a:rPr lang="en-US" b="1" dirty="0" err="1">
                <a:solidFill>
                  <a:srgbClr val="FFFF00"/>
                </a:solidFill>
              </a:rPr>
              <a:t>QTc</a:t>
            </a:r>
            <a:r>
              <a:rPr lang="en-US" b="1" dirty="0">
                <a:solidFill>
                  <a:srgbClr val="FFFF00"/>
                </a:solidFill>
              </a:rPr>
              <a:t> evaluation: Automated calculated </a:t>
            </a:r>
            <a:r>
              <a:rPr lang="en-US" b="1" dirty="0" err="1">
                <a:solidFill>
                  <a:srgbClr val="FFFF00"/>
                </a:solidFill>
              </a:rPr>
              <a:t>QTc</a:t>
            </a:r>
            <a:r>
              <a:rPr lang="en-US" b="1" dirty="0">
                <a:solidFill>
                  <a:srgbClr val="FFFF00"/>
                </a:solidFill>
              </a:rPr>
              <a:t> likely good enough</a:t>
            </a:r>
          </a:p>
        </p:txBody>
      </p:sp>
      <p:sp>
        <p:nvSpPr>
          <p:cNvPr id="3" name="Content Placeholder 2"/>
          <p:cNvSpPr>
            <a:spLocks noGrp="1"/>
          </p:cNvSpPr>
          <p:nvPr>
            <p:ph idx="1"/>
          </p:nvPr>
        </p:nvSpPr>
        <p:spPr>
          <a:xfrm>
            <a:off x="838200" y="2139524"/>
            <a:ext cx="10515600" cy="4351338"/>
          </a:xfrm>
        </p:spPr>
        <p:txBody>
          <a:bodyPr/>
          <a:lstStyle/>
          <a:p>
            <a:r>
              <a:rPr lang="en-US" dirty="0"/>
              <a:t>Automated </a:t>
            </a:r>
            <a:r>
              <a:rPr lang="en-US" dirty="0" err="1"/>
              <a:t>QTc</a:t>
            </a:r>
            <a:r>
              <a:rPr lang="en-US" dirty="0"/>
              <a:t> interval (418 +/- 22 </a:t>
            </a:r>
            <a:r>
              <a:rPr lang="en-US" dirty="0" err="1"/>
              <a:t>ms</a:t>
            </a:r>
            <a:r>
              <a:rPr lang="en-US" dirty="0"/>
              <a:t>) Vs. Manual </a:t>
            </a:r>
            <a:r>
              <a:rPr lang="en-US" dirty="0" err="1"/>
              <a:t>QTc</a:t>
            </a:r>
            <a:r>
              <a:rPr lang="en-US" dirty="0"/>
              <a:t> interval (419 +/- 23 </a:t>
            </a:r>
            <a:r>
              <a:rPr lang="en-US" dirty="0" err="1"/>
              <a:t>ms</a:t>
            </a:r>
            <a:r>
              <a:rPr lang="en-US" dirty="0"/>
              <a:t>) were similar (n = 155, r = 0.8, p 0.0001)</a:t>
            </a:r>
          </a:p>
          <a:p>
            <a:r>
              <a:rPr lang="en-US" dirty="0"/>
              <a:t>In 51 patients who had the </a:t>
            </a:r>
            <a:r>
              <a:rPr lang="en-US" dirty="0" err="1"/>
              <a:t>QTc</a:t>
            </a:r>
            <a:r>
              <a:rPr lang="en-US" dirty="0"/>
              <a:t> interval calculated both by the internal Medicine physician and by the automated ECG machine, a correlation coefficient of r = 0.997, P &lt; 0.0005 was found.</a:t>
            </a:r>
          </a:p>
        </p:txBody>
      </p:sp>
      <p:sp>
        <p:nvSpPr>
          <p:cNvPr id="4" name="Rectangle 3"/>
          <p:cNvSpPr/>
          <p:nvPr/>
        </p:nvSpPr>
        <p:spPr>
          <a:xfrm>
            <a:off x="6613467" y="5284972"/>
            <a:ext cx="5061065" cy="646331"/>
          </a:xfrm>
          <a:prstGeom prst="rect">
            <a:avLst/>
          </a:prstGeom>
        </p:spPr>
        <p:txBody>
          <a:bodyPr wrap="none">
            <a:spAutoFit/>
          </a:bodyPr>
          <a:lstStyle/>
          <a:p>
            <a:r>
              <a:rPr lang="en-US" sz="1200" i="1" dirty="0"/>
              <a:t>From Martell BA, </a:t>
            </a:r>
            <a:r>
              <a:rPr lang="en-US" sz="1200" i="1" dirty="0" err="1"/>
              <a:t>Arnsten</a:t>
            </a:r>
            <a:r>
              <a:rPr lang="en-US" sz="1200" i="1" dirty="0"/>
              <a:t> JH, </a:t>
            </a:r>
            <a:r>
              <a:rPr lang="en-US" sz="1200" i="1" dirty="0" err="1"/>
              <a:t>Krantz</a:t>
            </a:r>
            <a:r>
              <a:rPr lang="en-US" sz="1200" i="1" dirty="0"/>
              <a:t> MJ, </a:t>
            </a:r>
            <a:r>
              <a:rPr lang="en-US" sz="1200" i="1" dirty="0" err="1"/>
              <a:t>Gourevitch</a:t>
            </a:r>
            <a:r>
              <a:rPr lang="en-US" sz="1200" i="1" dirty="0"/>
              <a:t> MN. Impact of methadone</a:t>
            </a:r>
          </a:p>
          <a:p>
            <a:r>
              <a:rPr lang="en-US" sz="1200" i="1" dirty="0"/>
              <a:t>treatment on cardiac repolarization and conduction in opioid users. Am J</a:t>
            </a:r>
          </a:p>
          <a:p>
            <a:r>
              <a:rPr lang="en-US" sz="1200" i="1" dirty="0" err="1"/>
              <a:t>Cardiol</a:t>
            </a:r>
            <a:r>
              <a:rPr lang="en-US" sz="1200" i="1" dirty="0"/>
              <a:t>. 2005;95:915-8.</a:t>
            </a:r>
          </a:p>
        </p:txBody>
      </p:sp>
      <p:sp>
        <p:nvSpPr>
          <p:cNvPr id="5" name="Rectangle 4"/>
          <p:cNvSpPr/>
          <p:nvPr/>
        </p:nvSpPr>
        <p:spPr>
          <a:xfrm>
            <a:off x="3048000" y="2828836"/>
            <a:ext cx="6096000" cy="369332"/>
          </a:xfrm>
          <a:prstGeom prst="rect">
            <a:avLst/>
          </a:prstGeom>
        </p:spPr>
        <p:txBody>
          <a:bodyPr>
            <a:spAutoFit/>
          </a:bodyPr>
          <a:lstStyle/>
          <a:p>
            <a:endParaRPr lang="en-US" dirty="0"/>
          </a:p>
        </p:txBody>
      </p:sp>
      <p:sp>
        <p:nvSpPr>
          <p:cNvPr id="6" name="Rectangle 5"/>
          <p:cNvSpPr/>
          <p:nvPr/>
        </p:nvSpPr>
        <p:spPr>
          <a:xfrm>
            <a:off x="6613465" y="6027003"/>
            <a:ext cx="5191847" cy="646331"/>
          </a:xfrm>
          <a:prstGeom prst="rect">
            <a:avLst/>
          </a:prstGeom>
        </p:spPr>
        <p:txBody>
          <a:bodyPr wrap="square">
            <a:spAutoFit/>
          </a:bodyPr>
          <a:lstStyle/>
          <a:p>
            <a:r>
              <a:rPr lang="en-US" sz="1200" i="1" dirty="0"/>
              <a:t>From </a:t>
            </a:r>
            <a:r>
              <a:rPr lang="en-US" sz="1200" i="1" dirty="0" err="1"/>
              <a:t>Peles</a:t>
            </a:r>
            <a:r>
              <a:rPr lang="en-US" sz="1200" i="1" dirty="0"/>
              <a:t> E, </a:t>
            </a:r>
            <a:r>
              <a:rPr lang="en-US" sz="1200" i="1" dirty="0" err="1"/>
              <a:t>Bodner</a:t>
            </a:r>
            <a:r>
              <a:rPr lang="en-US" sz="1200" i="1" dirty="0"/>
              <a:t> G, Kreek MJ, </a:t>
            </a:r>
            <a:r>
              <a:rPr lang="en-US" sz="1200" i="1" dirty="0" err="1"/>
              <a:t>Rados</a:t>
            </a:r>
            <a:r>
              <a:rPr lang="en-US" sz="1200" i="1" dirty="0"/>
              <a:t> V, Adelson M. Corrected-QT intervals as related to methadone dose and serum level in methadone maintenance treatment (MMT) patients: a cross-sectional study. Addiction. 2007;102:289-300.</a:t>
            </a:r>
          </a:p>
        </p:txBody>
      </p:sp>
    </p:spTree>
    <p:extLst>
      <p:ext uri="{BB962C8B-B14F-4D97-AF65-F5344CB8AC3E}">
        <p14:creationId xmlns:p14="http://schemas.microsoft.com/office/powerpoint/2010/main" val="1818642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FF00"/>
                </a:solidFill>
              </a:rPr>
              <a:t>QTc</a:t>
            </a:r>
            <a:r>
              <a:rPr lang="en-US" b="1" dirty="0">
                <a:solidFill>
                  <a:srgbClr val="FFFF00"/>
                </a:solidFill>
              </a:rPr>
              <a:t> Prolongation is valuable to assess for </a:t>
            </a:r>
            <a:r>
              <a:rPr lang="en-US" b="1" dirty="0" err="1">
                <a:solidFill>
                  <a:srgbClr val="FFFF00"/>
                </a:solidFill>
              </a:rPr>
              <a:t>TdP</a:t>
            </a:r>
            <a:r>
              <a:rPr lang="en-US" b="1" dirty="0">
                <a:solidFill>
                  <a:srgbClr val="FFFF00"/>
                </a:solidFill>
              </a:rPr>
              <a:t> and SCD. </a:t>
            </a:r>
          </a:p>
        </p:txBody>
      </p:sp>
      <p:sp>
        <p:nvSpPr>
          <p:cNvPr id="3" name="Content Placeholder 2"/>
          <p:cNvSpPr>
            <a:spLocks noGrp="1"/>
          </p:cNvSpPr>
          <p:nvPr>
            <p:ph idx="1"/>
          </p:nvPr>
        </p:nvSpPr>
        <p:spPr/>
        <p:txBody>
          <a:bodyPr>
            <a:normAutofit/>
          </a:bodyPr>
          <a:lstStyle/>
          <a:p>
            <a:r>
              <a:rPr lang="en-US" sz="3200" dirty="0"/>
              <a:t>Each 10-ms increase in </a:t>
            </a:r>
            <a:r>
              <a:rPr lang="en-US" sz="3200" dirty="0" err="1"/>
              <a:t>QTc</a:t>
            </a:r>
            <a:r>
              <a:rPr lang="en-US" sz="3200" dirty="0"/>
              <a:t> contributes approximately a 5% to 7% exponential increase in risk for </a:t>
            </a:r>
            <a:r>
              <a:rPr lang="en-US" sz="3200" dirty="0" err="1"/>
              <a:t>TdP</a:t>
            </a:r>
            <a:r>
              <a:rPr lang="en-US" sz="3200" dirty="0"/>
              <a:t> (congenital QT prolongation)</a:t>
            </a:r>
          </a:p>
          <a:p>
            <a:r>
              <a:rPr lang="en-US" sz="3200" dirty="0" err="1"/>
              <a:t>QTc</a:t>
            </a:r>
            <a:r>
              <a:rPr lang="en-US" sz="3200" dirty="0"/>
              <a:t>  500 </a:t>
            </a:r>
            <a:r>
              <a:rPr lang="en-US" sz="3200" dirty="0" err="1"/>
              <a:t>ms</a:t>
            </a:r>
            <a:r>
              <a:rPr lang="en-US" sz="3200" dirty="0"/>
              <a:t> is associated with a 2- to 3-fold higher risk for </a:t>
            </a:r>
            <a:r>
              <a:rPr lang="en-US" sz="3200" dirty="0" err="1"/>
              <a:t>TdP</a:t>
            </a:r>
            <a:endParaRPr lang="en-US" sz="3200" dirty="0"/>
          </a:p>
        </p:txBody>
      </p:sp>
      <p:sp>
        <p:nvSpPr>
          <p:cNvPr id="4" name="Rectangle 3"/>
          <p:cNvSpPr/>
          <p:nvPr/>
        </p:nvSpPr>
        <p:spPr>
          <a:xfrm>
            <a:off x="5713927" y="5253633"/>
            <a:ext cx="6096000" cy="461665"/>
          </a:xfrm>
          <a:prstGeom prst="rect">
            <a:avLst/>
          </a:prstGeom>
        </p:spPr>
        <p:txBody>
          <a:bodyPr>
            <a:spAutoFit/>
          </a:bodyPr>
          <a:lstStyle/>
          <a:p>
            <a:r>
              <a:rPr lang="en-US" sz="1200" dirty="0">
                <a:solidFill>
                  <a:srgbClr val="FFFFFF"/>
                </a:solidFill>
                <a:latin typeface="Arial" panose="020B0604020202020204" pitchFamily="34" charset="0"/>
              </a:rPr>
              <a:t>Moss AJ, Schwartz PJ, Crampton RS, et al: The long QT syndrome. Prospective longitudinal study of 328 families. Circulation 1991; 84: pp. 1136-1144</a:t>
            </a:r>
            <a:endParaRPr lang="en-US" sz="1200" dirty="0"/>
          </a:p>
        </p:txBody>
      </p:sp>
    </p:spTree>
    <p:extLst>
      <p:ext uri="{BB962C8B-B14F-4D97-AF65-F5344CB8AC3E}">
        <p14:creationId xmlns:p14="http://schemas.microsoft.com/office/powerpoint/2010/main" val="1824218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981200" y="228600"/>
            <a:ext cx="8153400" cy="914400"/>
          </a:xfrm>
        </p:spPr>
        <p:txBody>
          <a:bodyPr rtlCol="0">
            <a:normAutofit fontScale="90000"/>
          </a:bodyPr>
          <a:lstStyle/>
          <a:p>
            <a:pPr>
              <a:defRPr/>
            </a:pPr>
            <a:r>
              <a:rPr lang="en-US" sz="4000" dirty="0">
                <a:solidFill>
                  <a:srgbClr val="FFFF00"/>
                </a:solidFill>
                <a:latin typeface="Arial" charset="0"/>
              </a:rPr>
              <a:t>Risk of </a:t>
            </a:r>
            <a:r>
              <a:rPr lang="en-US" sz="4000" dirty="0" err="1">
                <a:solidFill>
                  <a:srgbClr val="FFFF00"/>
                </a:solidFill>
                <a:latin typeface="Arial" charset="0"/>
              </a:rPr>
              <a:t>TdP</a:t>
            </a:r>
            <a:r>
              <a:rPr lang="en-US" sz="4000" dirty="0">
                <a:solidFill>
                  <a:srgbClr val="FFFF00"/>
                </a:solidFill>
                <a:latin typeface="Arial" charset="0"/>
              </a:rPr>
              <a:t> Significant for </a:t>
            </a:r>
            <a:r>
              <a:rPr lang="en-US" sz="4000" dirty="0" err="1">
                <a:solidFill>
                  <a:srgbClr val="FFFF00"/>
                </a:solidFill>
                <a:latin typeface="Arial" charset="0"/>
              </a:rPr>
              <a:t>QTc</a:t>
            </a:r>
            <a:r>
              <a:rPr lang="en-US" sz="4000" dirty="0">
                <a:solidFill>
                  <a:srgbClr val="FFFF00"/>
                </a:solidFill>
                <a:latin typeface="Arial" charset="0"/>
              </a:rPr>
              <a:t>&gt;500 ms</a:t>
            </a:r>
          </a:p>
        </p:txBody>
      </p:sp>
      <p:graphicFrame>
        <p:nvGraphicFramePr>
          <p:cNvPr id="55476" name="Group 180"/>
          <p:cNvGraphicFramePr>
            <a:graphicFrameLocks noGrp="1"/>
          </p:cNvGraphicFramePr>
          <p:nvPr>
            <p:extLst>
              <p:ext uri="{D42A27DB-BD31-4B8C-83A1-F6EECF244321}">
                <p14:modId xmlns:p14="http://schemas.microsoft.com/office/powerpoint/2010/main" val="1161029134"/>
              </p:ext>
            </p:extLst>
          </p:nvPr>
        </p:nvGraphicFramePr>
        <p:xfrm>
          <a:off x="1752600" y="1147831"/>
          <a:ext cx="8610600" cy="5202237"/>
        </p:xfrm>
        <a:graphic>
          <a:graphicData uri="http://schemas.openxmlformats.org/drawingml/2006/table">
            <a:tbl>
              <a:tblPr/>
              <a:tblGrid>
                <a:gridCol w="2152650">
                  <a:extLst>
                    <a:ext uri="{9D8B030D-6E8A-4147-A177-3AD203B41FA5}">
                      <a16:colId xmlns:a16="http://schemas.microsoft.com/office/drawing/2014/main" val="20000"/>
                    </a:ext>
                  </a:extLst>
                </a:gridCol>
                <a:gridCol w="226695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84306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bg2"/>
                          </a:solidFill>
                          <a:effectLst>
                            <a:outerShdw blurRad="38100" dist="38100" dir="2700000" algn="tl">
                              <a:srgbClr val="C0C0C0"/>
                            </a:outerShdw>
                          </a:effectLst>
                          <a:latin typeface="Tahoma" pitchFamily="34" charset="0"/>
                        </a:rPr>
                        <a:t>On-Therapy </a:t>
                      </a:r>
                      <a:r>
                        <a:rPr kumimoji="0" lang="en-US" sz="2400" b="0" i="0" u="none" strike="noStrike" cap="none" normalizeH="0" baseline="0" dirty="0" err="1">
                          <a:ln>
                            <a:noFill/>
                          </a:ln>
                          <a:solidFill>
                            <a:schemeClr val="bg2"/>
                          </a:solidFill>
                          <a:effectLst>
                            <a:outerShdw blurRad="38100" dist="38100" dir="2700000" algn="tl">
                              <a:srgbClr val="C0C0C0"/>
                            </a:outerShdw>
                          </a:effectLst>
                          <a:latin typeface="Tahoma" pitchFamily="34" charset="0"/>
                        </a:rPr>
                        <a:t>QTc</a:t>
                      </a:r>
                      <a:r>
                        <a:rPr kumimoji="0" lang="en-US" sz="2400" b="0" i="0" u="none" strike="noStrike" cap="none" normalizeH="0" baseline="0" dirty="0">
                          <a:ln>
                            <a:noFill/>
                          </a:ln>
                          <a:solidFill>
                            <a:schemeClr val="bg2"/>
                          </a:solidFill>
                          <a:effectLst>
                            <a:outerShdw blurRad="38100" dist="38100" dir="2700000" algn="tl">
                              <a:srgbClr val="C0C0C0"/>
                            </a:outerShdw>
                          </a:effectLst>
                          <a:latin typeface="Tahoma" pitchFamily="34" charset="0"/>
                        </a:rPr>
                        <a:t> (</a:t>
                      </a:r>
                      <a:r>
                        <a:rPr kumimoji="0" lang="en-US" sz="2400" b="0" i="0" u="none" strike="noStrike" cap="none" normalizeH="0" baseline="0" dirty="0" err="1">
                          <a:ln>
                            <a:noFill/>
                          </a:ln>
                          <a:solidFill>
                            <a:schemeClr val="bg2"/>
                          </a:solidFill>
                          <a:effectLst>
                            <a:outerShdw blurRad="38100" dist="38100" dir="2700000" algn="tl">
                              <a:srgbClr val="C0C0C0"/>
                            </a:outerShdw>
                          </a:effectLst>
                          <a:latin typeface="Tahoma" pitchFamily="34" charset="0"/>
                        </a:rPr>
                        <a:t>ms</a:t>
                      </a:r>
                      <a:r>
                        <a:rPr kumimoji="0" lang="en-US" sz="2400" b="0" i="0" u="none" strike="noStrike" cap="none" normalizeH="0" baseline="0" dirty="0">
                          <a:ln>
                            <a:noFill/>
                          </a:ln>
                          <a:solidFill>
                            <a:schemeClr val="bg2"/>
                          </a:solidFill>
                          <a:effectLst>
                            <a:outerShdw blurRad="38100" dist="38100" dir="2700000" algn="tl">
                              <a:srgbClr val="C0C0C0"/>
                            </a:outerShdw>
                          </a:effectLst>
                          <a:latin typeface="Tahoma" pitchFamily="34" charset="0"/>
                        </a:rPr>
                        <a:t>)</a:t>
                      </a:r>
                    </a:p>
                  </a:txBody>
                  <a:tcPr marT="45726" marB="45726"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bg2"/>
                          </a:solidFill>
                          <a:effectLst>
                            <a:outerShdw blurRad="38100" dist="38100" dir="2700000" algn="tl">
                              <a:srgbClr val="C0C0C0"/>
                            </a:outerShdw>
                          </a:effectLst>
                          <a:latin typeface="Tahoma" pitchFamily="34" charset="0"/>
                        </a:rPr>
                        <a:t>Incidence of TdP</a:t>
                      </a:r>
                    </a:p>
                  </a:txBody>
                  <a:tcPr marT="45726" marB="45726"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bg2"/>
                          </a:solidFill>
                          <a:effectLst>
                            <a:outerShdw blurRad="38100" dist="38100" dir="2700000" algn="tl">
                              <a:srgbClr val="C0C0C0"/>
                            </a:outerShdw>
                          </a:effectLst>
                          <a:latin typeface="Tahoma" pitchFamily="34" charset="0"/>
                        </a:rPr>
                        <a:t>Change Baseline (ms)</a:t>
                      </a:r>
                    </a:p>
                  </a:txBody>
                  <a:tcPr marT="45726" marB="45726"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bg2"/>
                          </a:solidFill>
                          <a:effectLst>
                            <a:outerShdw blurRad="38100" dist="38100" dir="2700000" algn="tl">
                              <a:srgbClr val="C0C0C0"/>
                            </a:outerShdw>
                          </a:effectLst>
                          <a:latin typeface="Tahoma" pitchFamily="34" charset="0"/>
                        </a:rPr>
                        <a:t>Incidence of TdP</a:t>
                      </a:r>
                    </a:p>
                  </a:txBody>
                  <a:tcPr marT="45726" marB="45726"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94499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bg2"/>
                          </a:solidFill>
                          <a:effectLst>
                            <a:outerShdw blurRad="38100" dist="38100" dir="2700000" algn="tl">
                              <a:srgbClr val="C0C0C0"/>
                            </a:outerShdw>
                          </a:effectLst>
                          <a:latin typeface="Tahoma" pitchFamily="34" charset="0"/>
                        </a:rPr>
                        <a:t>&lt;500</a:t>
                      </a:r>
                    </a:p>
                  </a:txBody>
                  <a:tcPr marT="45726" marB="45726"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bg2"/>
                          </a:solidFill>
                          <a:effectLst>
                            <a:outerShdw blurRad="38100" dist="38100" dir="2700000" algn="tl">
                              <a:srgbClr val="C0C0C0"/>
                            </a:outerShdw>
                          </a:effectLst>
                          <a:latin typeface="Tahoma" pitchFamily="34" charset="0"/>
                        </a:rPr>
                        <a:t>1.3%(1787)</a:t>
                      </a:r>
                    </a:p>
                  </a:txBody>
                  <a:tcPr marT="45726" marB="45726"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bg2"/>
                          </a:solidFill>
                          <a:effectLst>
                            <a:outerShdw blurRad="38100" dist="38100" dir="2700000" algn="tl">
                              <a:srgbClr val="C0C0C0"/>
                            </a:outerShdw>
                          </a:effectLst>
                          <a:latin typeface="Tahoma" pitchFamily="34" charset="0"/>
                        </a:rPr>
                        <a:t>&lt;65</a:t>
                      </a:r>
                    </a:p>
                  </a:txBody>
                  <a:tcPr marT="45726" marB="45726"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bg2"/>
                          </a:solidFill>
                          <a:effectLst>
                            <a:outerShdw blurRad="38100" dist="38100" dir="2700000" algn="tl">
                              <a:srgbClr val="C0C0C0"/>
                            </a:outerShdw>
                          </a:effectLst>
                          <a:latin typeface="Tahoma" pitchFamily="34" charset="0"/>
                        </a:rPr>
                        <a:t>1.6% (1516)</a:t>
                      </a:r>
                    </a:p>
                  </a:txBody>
                  <a:tcPr marT="45726" marB="45726"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94499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bg2"/>
                          </a:solidFill>
                          <a:effectLst>
                            <a:outerShdw blurRad="38100" dist="38100" dir="2700000" algn="tl">
                              <a:srgbClr val="C0C0C0"/>
                            </a:outerShdw>
                          </a:effectLst>
                          <a:latin typeface="Tahoma" pitchFamily="34" charset="0"/>
                        </a:rPr>
                        <a:t>500-525</a:t>
                      </a:r>
                    </a:p>
                  </a:txBody>
                  <a:tcPr marT="45726" marB="45726"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bg2"/>
                          </a:solidFill>
                          <a:effectLst>
                            <a:outerShdw blurRad="38100" dist="38100" dir="2700000" algn="tl">
                              <a:srgbClr val="C0C0C0"/>
                            </a:outerShdw>
                          </a:effectLst>
                          <a:latin typeface="Tahoma" pitchFamily="34" charset="0"/>
                        </a:rPr>
                        <a:t>3.4%(236)</a:t>
                      </a:r>
                    </a:p>
                  </a:txBody>
                  <a:tcPr marT="45726" marB="45726"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bg2"/>
                          </a:solidFill>
                          <a:effectLst>
                            <a:outerShdw blurRad="38100" dist="38100" dir="2700000" algn="tl">
                              <a:srgbClr val="C0C0C0"/>
                            </a:outerShdw>
                          </a:effectLst>
                          <a:latin typeface="Tahoma" pitchFamily="34" charset="0"/>
                        </a:rPr>
                        <a:t>65-80</a:t>
                      </a:r>
                    </a:p>
                  </a:txBody>
                  <a:tcPr marT="45726" marB="45726"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bg2"/>
                          </a:solidFill>
                          <a:effectLst>
                            <a:outerShdw blurRad="38100" dist="38100" dir="2700000" algn="tl">
                              <a:srgbClr val="C0C0C0"/>
                            </a:outerShdw>
                          </a:effectLst>
                          <a:latin typeface="Tahoma" pitchFamily="34" charset="0"/>
                        </a:rPr>
                        <a:t>3.2% (158)</a:t>
                      </a:r>
                    </a:p>
                  </a:txBody>
                  <a:tcPr marT="45726" marB="45726"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94499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bg2"/>
                          </a:solidFill>
                          <a:effectLst>
                            <a:outerShdw blurRad="38100" dist="38100" dir="2700000" algn="tl">
                              <a:srgbClr val="C0C0C0"/>
                            </a:outerShdw>
                          </a:effectLst>
                          <a:latin typeface="Tahoma" pitchFamily="34" charset="0"/>
                        </a:rPr>
                        <a:t>525-550</a:t>
                      </a:r>
                    </a:p>
                  </a:txBody>
                  <a:tcPr marT="45726" marB="45726"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bg2"/>
                          </a:solidFill>
                          <a:effectLst>
                            <a:outerShdw blurRad="38100" dist="38100" dir="2700000" algn="tl">
                              <a:srgbClr val="C0C0C0"/>
                            </a:outerShdw>
                          </a:effectLst>
                          <a:latin typeface="Tahoma" pitchFamily="34" charset="0"/>
                        </a:rPr>
                        <a:t>5.6%(125)</a:t>
                      </a:r>
                    </a:p>
                  </a:txBody>
                  <a:tcPr marT="45726" marB="45726"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bg2"/>
                          </a:solidFill>
                          <a:effectLst>
                            <a:outerShdw blurRad="38100" dist="38100" dir="2700000" algn="tl">
                              <a:srgbClr val="C0C0C0"/>
                            </a:outerShdw>
                          </a:effectLst>
                          <a:latin typeface="Tahoma" pitchFamily="34" charset="0"/>
                        </a:rPr>
                        <a:t>80-100</a:t>
                      </a:r>
                    </a:p>
                  </a:txBody>
                  <a:tcPr marT="45726" marB="45726"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bg2"/>
                          </a:solidFill>
                          <a:effectLst>
                            <a:outerShdw blurRad="38100" dist="38100" dir="2700000" algn="tl">
                              <a:srgbClr val="C0C0C0"/>
                            </a:outerShdw>
                          </a:effectLst>
                          <a:latin typeface="Tahoma" pitchFamily="34" charset="0"/>
                        </a:rPr>
                        <a:t>4.1% (146)</a:t>
                      </a:r>
                    </a:p>
                  </a:txBody>
                  <a:tcPr marT="45726" marB="45726"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94499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bg2"/>
                          </a:solidFill>
                          <a:effectLst>
                            <a:outerShdw blurRad="38100" dist="38100" dir="2700000" algn="tl">
                              <a:srgbClr val="C0C0C0"/>
                            </a:outerShdw>
                          </a:effectLst>
                          <a:latin typeface="Tahoma" pitchFamily="34" charset="0"/>
                        </a:rPr>
                        <a:t>&gt;550</a:t>
                      </a:r>
                    </a:p>
                  </a:txBody>
                  <a:tcPr marT="45726" marB="45726"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bg2"/>
                          </a:solidFill>
                          <a:effectLst>
                            <a:outerShdw blurRad="38100" dist="38100" dir="2700000" algn="tl">
                              <a:srgbClr val="C0C0C0"/>
                            </a:outerShdw>
                          </a:effectLst>
                          <a:latin typeface="Tahoma" pitchFamily="34" charset="0"/>
                        </a:rPr>
                        <a:t>10.8%(157)</a:t>
                      </a:r>
                    </a:p>
                  </a:txBody>
                  <a:tcPr marT="45726" marB="45726"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bg2"/>
                          </a:solidFill>
                          <a:effectLst>
                            <a:outerShdw blurRad="38100" dist="38100" dir="2700000" algn="tl">
                              <a:srgbClr val="C0C0C0"/>
                            </a:outerShdw>
                          </a:effectLst>
                          <a:latin typeface="Tahoma" pitchFamily="34" charset="0"/>
                        </a:rPr>
                        <a:t>100-130</a:t>
                      </a:r>
                    </a:p>
                  </a:txBody>
                  <a:tcPr marT="45726" marB="45726"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bg2"/>
                          </a:solidFill>
                          <a:effectLst>
                            <a:outerShdw blurRad="38100" dist="38100" dir="2700000" algn="tl">
                              <a:srgbClr val="C0C0C0"/>
                            </a:outerShdw>
                          </a:effectLst>
                          <a:latin typeface="Tahoma" pitchFamily="34" charset="0"/>
                        </a:rPr>
                        <a:t>5.2% (115)</a:t>
                      </a:r>
                    </a:p>
                  </a:txBody>
                  <a:tcPr marT="45726" marB="45726"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57919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a:ln>
                            <a:noFill/>
                          </a:ln>
                          <a:solidFill>
                            <a:schemeClr val="bg2"/>
                          </a:solidFill>
                          <a:effectLst>
                            <a:outerShdw blurRad="38100" dist="38100" dir="2700000" algn="tl">
                              <a:srgbClr val="C0C0C0"/>
                            </a:outerShdw>
                          </a:effectLst>
                          <a:latin typeface="Tahoma" pitchFamily="34" charset="0"/>
                        </a:rPr>
                        <a:t>( ) # patients assessed</a:t>
                      </a:r>
                    </a:p>
                  </a:txBody>
                  <a:tcPr marT="45726" marB="45726"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a:ln>
                          <a:noFill/>
                        </a:ln>
                        <a:solidFill>
                          <a:schemeClr val="bg2"/>
                        </a:solidFill>
                        <a:effectLst>
                          <a:outerShdw blurRad="38100" dist="38100" dir="2700000" algn="tl">
                            <a:srgbClr val="C0C0C0"/>
                          </a:outerShdw>
                        </a:effectLst>
                        <a:latin typeface="Tahoma" pitchFamily="34" charset="0"/>
                      </a:endParaRPr>
                    </a:p>
                  </a:txBody>
                  <a:tcPr marT="45726" marB="45726"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bg2"/>
                          </a:solidFill>
                          <a:effectLst>
                            <a:outerShdw blurRad="38100" dist="38100" dir="2700000" algn="tl">
                              <a:srgbClr val="C0C0C0"/>
                            </a:outerShdw>
                          </a:effectLst>
                          <a:latin typeface="Tahoma" pitchFamily="34" charset="0"/>
                        </a:rPr>
                        <a:t>&gt;130</a:t>
                      </a:r>
                    </a:p>
                  </a:txBody>
                  <a:tcPr marT="45726" marB="45726"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bg2"/>
                          </a:solidFill>
                          <a:effectLst>
                            <a:outerShdw blurRad="38100" dist="38100" dir="2700000" algn="tl">
                              <a:srgbClr val="C0C0C0"/>
                            </a:outerShdw>
                          </a:effectLst>
                          <a:latin typeface="Tahoma" pitchFamily="34" charset="0"/>
                        </a:rPr>
                        <a:t>7.1% (99)</a:t>
                      </a:r>
                    </a:p>
                  </a:txBody>
                  <a:tcPr marT="45726" marB="45726"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bl>
          </a:graphicData>
        </a:graphic>
      </p:graphicFrame>
      <p:sp>
        <p:nvSpPr>
          <p:cNvPr id="45096" name="Text Box 170"/>
          <p:cNvSpPr txBox="1">
            <a:spLocks noChangeArrowheads="1"/>
          </p:cNvSpPr>
          <p:nvPr/>
        </p:nvSpPr>
        <p:spPr bwMode="auto">
          <a:xfrm>
            <a:off x="4717577" y="6521450"/>
            <a:ext cx="7148513" cy="336550"/>
          </a:xfrm>
          <a:prstGeom prst="rect">
            <a:avLst/>
          </a:prstGeom>
          <a:noFill/>
          <a:ln w="9525">
            <a:noFill/>
            <a:miter lim="800000"/>
            <a:headEnd/>
            <a:tailEnd/>
          </a:ln>
        </p:spPr>
        <p:txBody>
          <a:bodyPr wrap="none">
            <a:prstTxWarp prst="textNoShape">
              <a:avLst/>
            </a:prstTxWarp>
            <a:spAutoFit/>
          </a:bodyPr>
          <a:lstStyle/>
          <a:p>
            <a:pPr eaLnBrk="1" hangingPunct="1"/>
            <a:r>
              <a:rPr lang="en-US" sz="1600" dirty="0">
                <a:latin typeface="Times New Roman" pitchFamily="-98" charset="0"/>
              </a:rPr>
              <a:t>From BETAPACE</a:t>
            </a:r>
            <a:r>
              <a:rPr lang="en-US" sz="1600" baseline="30000" dirty="0">
                <a:latin typeface="Times New Roman" pitchFamily="-98" charset="0"/>
                <a:ea typeface="Times New Roman" pitchFamily="-98" charset="0"/>
                <a:cs typeface="Times New Roman" pitchFamily="-98" charset="0"/>
              </a:rPr>
              <a:t>®</a:t>
            </a:r>
            <a:r>
              <a:rPr lang="en-US" sz="1600" dirty="0">
                <a:latin typeface="Times New Roman" pitchFamily="-98" charset="0"/>
                <a:ea typeface="Times New Roman" pitchFamily="-98" charset="0"/>
                <a:cs typeface="Times New Roman" pitchFamily="-98" charset="0"/>
              </a:rPr>
              <a:t>(</a:t>
            </a:r>
            <a:r>
              <a:rPr lang="en-US" sz="1600" dirty="0" err="1">
                <a:latin typeface="Times New Roman" pitchFamily="-98" charset="0"/>
              </a:rPr>
              <a:t>sotalol</a:t>
            </a:r>
            <a:r>
              <a:rPr lang="en-US" sz="1600" dirty="0">
                <a:latin typeface="Times New Roman" pitchFamily="-98" charset="0"/>
              </a:rPr>
              <a:t> hydrochloride) Package Insert- </a:t>
            </a:r>
            <a:r>
              <a:rPr lang="en-US" sz="1600" dirty="0" err="1">
                <a:latin typeface="Times New Roman" pitchFamily="-98" charset="0"/>
              </a:rPr>
              <a:t>Berlex</a:t>
            </a:r>
            <a:r>
              <a:rPr lang="en-US" sz="1600" dirty="0">
                <a:latin typeface="Times New Roman" pitchFamily="-98" charset="0"/>
              </a:rPr>
              <a:t> Laboratories 2001</a:t>
            </a:r>
          </a:p>
        </p:txBody>
      </p:sp>
    </p:spTree>
    <p:extLst>
      <p:ext uri="{BB962C8B-B14F-4D97-AF65-F5344CB8AC3E}">
        <p14:creationId xmlns:p14="http://schemas.microsoft.com/office/powerpoint/2010/main" val="3370487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Recap</a:t>
            </a:r>
          </a:p>
        </p:txBody>
      </p:sp>
      <p:sp>
        <p:nvSpPr>
          <p:cNvPr id="3" name="Content Placeholder 2"/>
          <p:cNvSpPr>
            <a:spLocks noGrp="1"/>
          </p:cNvSpPr>
          <p:nvPr>
            <p:ph idx="1"/>
          </p:nvPr>
        </p:nvSpPr>
        <p:spPr/>
        <p:txBody>
          <a:bodyPr>
            <a:normAutofit/>
          </a:bodyPr>
          <a:lstStyle/>
          <a:p>
            <a:r>
              <a:rPr lang="en-US" dirty="0" err="1"/>
              <a:t>QTc</a:t>
            </a:r>
            <a:r>
              <a:rPr lang="en-US" dirty="0"/>
              <a:t>, </a:t>
            </a:r>
            <a:r>
              <a:rPr lang="en-US" dirty="0" err="1"/>
              <a:t>TdP</a:t>
            </a:r>
            <a:r>
              <a:rPr lang="en-US" dirty="0"/>
              <a:t> and SCD related issue a big cause of drugs taken off market</a:t>
            </a:r>
          </a:p>
          <a:p>
            <a:r>
              <a:rPr lang="en-US" dirty="0"/>
              <a:t>A “cannot miss” concern</a:t>
            </a:r>
          </a:p>
          <a:p>
            <a:r>
              <a:rPr lang="en-US" dirty="0" err="1"/>
              <a:t>QTc</a:t>
            </a:r>
            <a:r>
              <a:rPr lang="en-US" dirty="0"/>
              <a:t> is one </a:t>
            </a:r>
            <a:r>
              <a:rPr lang="en-US" i="1" dirty="0"/>
              <a:t>imperfect </a:t>
            </a:r>
            <a:r>
              <a:rPr lang="en-US" dirty="0"/>
              <a:t>surrogate marker but the best we’ve got for predicting Sudden Cardiac Death. </a:t>
            </a:r>
          </a:p>
          <a:p>
            <a:pPr lvl="1"/>
            <a:r>
              <a:rPr lang="en-US" dirty="0"/>
              <a:t>Specific areas to consider: </a:t>
            </a:r>
          </a:p>
          <a:p>
            <a:pPr lvl="2"/>
            <a:r>
              <a:rPr lang="en-US" dirty="0"/>
              <a:t>Drug dose/serum level</a:t>
            </a:r>
          </a:p>
          <a:p>
            <a:pPr lvl="2"/>
            <a:r>
              <a:rPr lang="en-US" dirty="0"/>
              <a:t>Personal factors (heart rate, sex, genes </a:t>
            </a:r>
            <a:r>
              <a:rPr lang="en-US" dirty="0" err="1"/>
              <a:t>etc</a:t>
            </a:r>
            <a:r>
              <a:rPr lang="en-US" dirty="0"/>
              <a:t>)</a:t>
            </a:r>
          </a:p>
          <a:p>
            <a:pPr lvl="2"/>
            <a:r>
              <a:rPr lang="en-US" dirty="0"/>
              <a:t>Specific Drug Factors</a:t>
            </a:r>
          </a:p>
          <a:p>
            <a:r>
              <a:rPr lang="en-US" dirty="0"/>
              <a:t>Screening everyone not feasible</a:t>
            </a:r>
          </a:p>
        </p:txBody>
      </p:sp>
    </p:spTree>
    <p:extLst>
      <p:ext uri="{BB962C8B-B14F-4D97-AF65-F5344CB8AC3E}">
        <p14:creationId xmlns:p14="http://schemas.microsoft.com/office/powerpoint/2010/main" val="2115527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Caution on the Algorithm</a:t>
            </a:r>
          </a:p>
        </p:txBody>
      </p:sp>
      <p:sp>
        <p:nvSpPr>
          <p:cNvPr id="3" name="Content Placeholder 2"/>
          <p:cNvSpPr>
            <a:spLocks noGrp="1"/>
          </p:cNvSpPr>
          <p:nvPr>
            <p:ph idx="1"/>
          </p:nvPr>
        </p:nvSpPr>
        <p:spPr/>
        <p:txBody>
          <a:bodyPr/>
          <a:lstStyle/>
          <a:p>
            <a:r>
              <a:rPr lang="en-US" dirty="0"/>
              <a:t>NOT necessarily “evidence-based” as most guidelines are expert opinions</a:t>
            </a:r>
          </a:p>
          <a:p>
            <a:pPr lvl="1"/>
            <a:r>
              <a:rPr lang="en-US" dirty="0"/>
              <a:t>Caution-based</a:t>
            </a:r>
          </a:p>
          <a:p>
            <a:r>
              <a:rPr lang="en-US" dirty="0"/>
              <a:t>Serve as a cognitive checklist</a:t>
            </a:r>
          </a:p>
          <a:p>
            <a:pPr lvl="1"/>
            <a:r>
              <a:rPr lang="en-US" dirty="0"/>
              <a:t>Addresses only most situations but not all… </a:t>
            </a:r>
          </a:p>
          <a:p>
            <a:r>
              <a:rPr lang="en-US" dirty="0"/>
              <a:t>Not prospectively studied or validated</a:t>
            </a:r>
          </a:p>
          <a:p>
            <a:r>
              <a:rPr lang="en-US" dirty="0"/>
              <a:t>US centric (with secondary input from UK guidelines)</a:t>
            </a:r>
          </a:p>
          <a:p>
            <a:endParaRPr lang="en-US" dirty="0"/>
          </a:p>
        </p:txBody>
      </p:sp>
    </p:spTree>
    <p:extLst>
      <p:ext uri="{BB962C8B-B14F-4D97-AF65-F5344CB8AC3E}">
        <p14:creationId xmlns:p14="http://schemas.microsoft.com/office/powerpoint/2010/main" val="1418330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548"/>
            <a:ext cx="10515600" cy="1325563"/>
          </a:xfrm>
        </p:spPr>
        <p:txBody>
          <a:bodyPr/>
          <a:lstStyle/>
          <a:p>
            <a:r>
              <a:rPr lang="en-US" b="1" i="1" u="sng" dirty="0"/>
              <a:t>Back to the Vignette</a:t>
            </a:r>
          </a:p>
        </p:txBody>
      </p:sp>
      <p:sp>
        <p:nvSpPr>
          <p:cNvPr id="3" name="Content Placeholder 2"/>
          <p:cNvSpPr>
            <a:spLocks noGrp="1"/>
          </p:cNvSpPr>
          <p:nvPr>
            <p:ph idx="1"/>
          </p:nvPr>
        </p:nvSpPr>
        <p:spPr>
          <a:xfrm>
            <a:off x="838200" y="1297591"/>
            <a:ext cx="10515600" cy="4351338"/>
          </a:xfrm>
        </p:spPr>
        <p:txBody>
          <a:bodyPr>
            <a:normAutofit fontScale="92500" lnSpcReduction="10000"/>
          </a:bodyPr>
          <a:lstStyle/>
          <a:p>
            <a:r>
              <a:rPr lang="en-US" dirty="0"/>
              <a:t>40 year-old man with history of hyperlipidemia and venous insufficiency related ulcerations has anxiety symptoms. Otherwise healthy and active. </a:t>
            </a:r>
          </a:p>
          <a:p>
            <a:r>
              <a:rPr lang="en-US" dirty="0"/>
              <a:t>Current Medications: Atorvastatin 40mg daily, Furosemide 20mg daily, Vitamin B12 1000mcg daily. </a:t>
            </a:r>
          </a:p>
          <a:p>
            <a:endParaRPr lang="en-US" dirty="0"/>
          </a:p>
          <a:p>
            <a:r>
              <a:rPr lang="en-US" dirty="0"/>
              <a:t>You want to start him on one of the following: </a:t>
            </a:r>
          </a:p>
          <a:p>
            <a:pPr lvl="1"/>
            <a:r>
              <a:rPr lang="en-US" dirty="0">
                <a:solidFill>
                  <a:srgbClr val="FFFF00"/>
                </a:solidFill>
              </a:rPr>
              <a:t>A: </a:t>
            </a:r>
            <a:r>
              <a:rPr lang="en-US" dirty="0"/>
              <a:t>Citalopram </a:t>
            </a:r>
            <a:r>
              <a:rPr lang="en-US" dirty="0">
                <a:sym typeface="Wingdings" panose="05000000000000000000" pitchFamily="2" charset="2"/>
              </a:rPr>
              <a:t> </a:t>
            </a:r>
            <a:r>
              <a:rPr lang="en-US" dirty="0">
                <a:solidFill>
                  <a:srgbClr val="FFFF00"/>
                </a:solidFill>
                <a:sym typeface="Wingdings" panose="05000000000000000000" pitchFamily="2" charset="2"/>
              </a:rPr>
              <a:t>Yes, if tends to get hypokalemic (ensure normal electrolytes)</a:t>
            </a:r>
            <a:endParaRPr lang="en-US" dirty="0">
              <a:solidFill>
                <a:srgbClr val="FFFF00"/>
              </a:solidFill>
            </a:endParaRPr>
          </a:p>
          <a:p>
            <a:pPr lvl="1"/>
            <a:r>
              <a:rPr lang="en-US" dirty="0">
                <a:solidFill>
                  <a:srgbClr val="FFFF00"/>
                </a:solidFill>
              </a:rPr>
              <a:t>B:</a:t>
            </a:r>
            <a:r>
              <a:rPr lang="en-US" dirty="0"/>
              <a:t> Sertraline </a:t>
            </a:r>
            <a:r>
              <a:rPr lang="en-US" dirty="0">
                <a:sym typeface="Wingdings" panose="05000000000000000000" pitchFamily="2" charset="2"/>
              </a:rPr>
              <a:t> </a:t>
            </a:r>
            <a:r>
              <a:rPr lang="en-US" dirty="0">
                <a:solidFill>
                  <a:srgbClr val="FFFF00"/>
                </a:solidFill>
                <a:sym typeface="Wingdings" panose="05000000000000000000" pitchFamily="2" charset="2"/>
              </a:rPr>
              <a:t>No</a:t>
            </a:r>
            <a:endParaRPr lang="en-US" dirty="0">
              <a:solidFill>
                <a:srgbClr val="FFFF00"/>
              </a:solidFill>
            </a:endParaRPr>
          </a:p>
          <a:p>
            <a:pPr lvl="1"/>
            <a:r>
              <a:rPr lang="en-US" dirty="0">
                <a:solidFill>
                  <a:srgbClr val="FFFF00"/>
                </a:solidFill>
              </a:rPr>
              <a:t>C:</a:t>
            </a:r>
            <a:r>
              <a:rPr lang="en-US" dirty="0"/>
              <a:t> Amitriptyline (to also target his neuropathic pain) </a:t>
            </a:r>
            <a:r>
              <a:rPr lang="en-US" dirty="0">
                <a:sym typeface="Wingdings" panose="05000000000000000000" pitchFamily="2" charset="2"/>
              </a:rPr>
              <a:t> </a:t>
            </a:r>
            <a:r>
              <a:rPr lang="en-US" dirty="0">
                <a:solidFill>
                  <a:srgbClr val="FFFF00"/>
                </a:solidFill>
                <a:sym typeface="Wingdings" panose="05000000000000000000" pitchFamily="2" charset="2"/>
              </a:rPr>
              <a:t>Yes, if tends to get hypokalemic</a:t>
            </a:r>
            <a:endParaRPr lang="en-US" dirty="0">
              <a:solidFill>
                <a:srgbClr val="FFFF00"/>
              </a:solidFill>
            </a:endParaRPr>
          </a:p>
          <a:p>
            <a:pPr lvl="1"/>
            <a:r>
              <a:rPr lang="en-US" dirty="0">
                <a:solidFill>
                  <a:srgbClr val="FFFF00"/>
                </a:solidFill>
              </a:rPr>
              <a:t>D: </a:t>
            </a:r>
            <a:r>
              <a:rPr lang="en-US" dirty="0"/>
              <a:t>Venlafaxine </a:t>
            </a:r>
            <a:r>
              <a:rPr lang="en-US" dirty="0">
                <a:sym typeface="Wingdings" panose="05000000000000000000" pitchFamily="2" charset="2"/>
              </a:rPr>
              <a:t> </a:t>
            </a:r>
            <a:r>
              <a:rPr lang="en-US" dirty="0">
                <a:solidFill>
                  <a:srgbClr val="FFFF00"/>
                </a:solidFill>
                <a:sym typeface="Wingdings" panose="05000000000000000000" pitchFamily="2" charset="2"/>
              </a:rPr>
              <a:t>No</a:t>
            </a:r>
            <a:endParaRPr lang="en-US" dirty="0">
              <a:solidFill>
                <a:srgbClr val="FFFF00"/>
              </a:solidFill>
            </a:endParaRPr>
          </a:p>
          <a:p>
            <a:pPr lvl="1"/>
            <a:endParaRPr lang="en-US" dirty="0"/>
          </a:p>
        </p:txBody>
      </p:sp>
    </p:spTree>
    <p:extLst>
      <p:ext uri="{BB962C8B-B14F-4D97-AF65-F5344CB8AC3E}">
        <p14:creationId xmlns:p14="http://schemas.microsoft.com/office/powerpoint/2010/main" val="147818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FF00"/>
                </a:solidFill>
              </a:rPr>
              <a:t>QTc</a:t>
            </a:r>
            <a:r>
              <a:rPr lang="en-US" b="1" dirty="0">
                <a:solidFill>
                  <a:srgbClr val="FFFF00"/>
                </a:solidFill>
              </a:rPr>
              <a:t> Prolongation Risk Factors Worsen with Age</a:t>
            </a:r>
          </a:p>
        </p:txBody>
      </p:sp>
      <p:sp>
        <p:nvSpPr>
          <p:cNvPr id="3" name="Content Placeholder 2"/>
          <p:cNvSpPr>
            <a:spLocks noGrp="1"/>
          </p:cNvSpPr>
          <p:nvPr>
            <p:ph idx="1"/>
          </p:nvPr>
        </p:nvSpPr>
        <p:spPr>
          <a:xfrm>
            <a:off x="838200" y="1857166"/>
            <a:ext cx="10515600" cy="4351338"/>
          </a:xfrm>
        </p:spPr>
        <p:txBody>
          <a:bodyPr>
            <a:normAutofit/>
          </a:bodyPr>
          <a:lstStyle/>
          <a:p>
            <a:r>
              <a:rPr lang="en-US" dirty="0"/>
              <a:t>Risk of </a:t>
            </a:r>
            <a:r>
              <a:rPr lang="en-US" dirty="0" err="1"/>
              <a:t>QTc</a:t>
            </a:r>
            <a:r>
              <a:rPr lang="en-US" dirty="0"/>
              <a:t> Prolongation Amplified</a:t>
            </a:r>
          </a:p>
          <a:p>
            <a:pPr lvl="1"/>
            <a:r>
              <a:rPr lang="en-US" dirty="0"/>
              <a:t>Pre-existing cardiovascular disease</a:t>
            </a:r>
          </a:p>
          <a:p>
            <a:pPr lvl="1"/>
            <a:r>
              <a:rPr lang="en-US" dirty="0"/>
              <a:t>Female Sex</a:t>
            </a:r>
          </a:p>
          <a:p>
            <a:pPr lvl="1"/>
            <a:r>
              <a:rPr lang="en-US" dirty="0"/>
              <a:t>Electrolyte abnormalities</a:t>
            </a:r>
          </a:p>
          <a:p>
            <a:pPr lvl="1"/>
            <a:r>
              <a:rPr lang="en-US" dirty="0"/>
              <a:t>Thyroid Disease</a:t>
            </a:r>
          </a:p>
          <a:p>
            <a:pPr lvl="1"/>
            <a:r>
              <a:rPr lang="en-US" dirty="0"/>
              <a:t>Structural Brain Disease</a:t>
            </a:r>
          </a:p>
          <a:p>
            <a:pPr lvl="1"/>
            <a:r>
              <a:rPr lang="en-US" dirty="0"/>
              <a:t>Co-administration other </a:t>
            </a:r>
            <a:r>
              <a:rPr lang="en-US" dirty="0" err="1"/>
              <a:t>QTc</a:t>
            </a:r>
            <a:r>
              <a:rPr lang="en-US" dirty="0"/>
              <a:t> prolonging medications</a:t>
            </a:r>
          </a:p>
          <a:p>
            <a:pPr lvl="1"/>
            <a:r>
              <a:rPr lang="en-US" dirty="0"/>
              <a:t>Acute Hepatic Failure</a:t>
            </a:r>
          </a:p>
        </p:txBody>
      </p:sp>
      <p:sp>
        <p:nvSpPr>
          <p:cNvPr id="4" name="Right Brace 3"/>
          <p:cNvSpPr/>
          <p:nvPr/>
        </p:nvSpPr>
        <p:spPr>
          <a:xfrm>
            <a:off x="7991341" y="1690688"/>
            <a:ext cx="1313645" cy="4336625"/>
          </a:xfrm>
          <a:prstGeom prst="rightBrace">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10032642" y="3251915"/>
            <a:ext cx="1410237" cy="923330"/>
          </a:xfrm>
          <a:prstGeom prst="rect">
            <a:avLst/>
          </a:prstGeom>
          <a:noFill/>
        </p:spPr>
        <p:txBody>
          <a:bodyPr wrap="square" rtlCol="0">
            <a:spAutoFit/>
          </a:bodyPr>
          <a:lstStyle/>
          <a:p>
            <a:r>
              <a:rPr lang="en-US" sz="5400" dirty="0">
                <a:solidFill>
                  <a:srgbClr val="FFFF00"/>
                </a:solidFill>
              </a:rPr>
              <a:t>Age</a:t>
            </a:r>
          </a:p>
        </p:txBody>
      </p:sp>
      <p:cxnSp>
        <p:nvCxnSpPr>
          <p:cNvPr id="7" name="Straight Arrow Connector 6"/>
          <p:cNvCxnSpPr>
            <a:cxnSpLocks/>
          </p:cNvCxnSpPr>
          <p:nvPr/>
        </p:nvCxnSpPr>
        <p:spPr>
          <a:xfrm flipV="1">
            <a:off x="9111937" y="1524210"/>
            <a:ext cx="1113754" cy="2260244"/>
          </a:xfrm>
          <a:prstGeom prst="straightConnector1">
            <a:avLst/>
          </a:prstGeom>
          <a:ln w="76200">
            <a:solidFill>
              <a:srgbClr val="00FF99"/>
            </a:solidFill>
            <a:tailEnd type="triangle"/>
          </a:ln>
          <a:scene3d>
            <a:camera prst="isometricOffAxis1Left"/>
            <a:lightRig rig="threePt" dir="t"/>
          </a:scene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232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normAutofit fontScale="92500" lnSpcReduction="20000"/>
          </a:bodyPr>
          <a:lstStyle/>
          <a:p>
            <a:pPr fontAlgn="base"/>
            <a:r>
              <a:rPr lang="en-US" dirty="0"/>
              <a:t>The content of this workshop and associated trifold card and cases and all other materials, is provided for reference and educational purposes only. The content is not meant to be complete or exhaustive or to be applicable to any specific individual's medical condition.</a:t>
            </a:r>
          </a:p>
          <a:p>
            <a:pPr fontAlgn="base"/>
            <a:r>
              <a:rPr lang="en-US" dirty="0"/>
              <a:t>Medical information changes and so does medical practice. This workshop contains health or medically related materials that are up-to-date at the time of the workshop but we assume no duty to update this in the future. </a:t>
            </a:r>
          </a:p>
          <a:p>
            <a:pPr fontAlgn="base"/>
            <a:r>
              <a:rPr lang="en-US" dirty="0"/>
              <a:t>This workshop is not an attempt to practice medicine or provide specific medical advice for an individual patient, and the information contained in it should not be used to make a diagnosis or to replace or overrule a qualified health care provider's judgment. The content in this workshop is not intended to be a substitute for professional medical advice, diagnosis or treatment. </a:t>
            </a:r>
          </a:p>
        </p:txBody>
      </p:sp>
    </p:spTree>
    <p:extLst>
      <p:ext uri="{BB962C8B-B14F-4D97-AF65-F5344CB8AC3E}">
        <p14:creationId xmlns:p14="http://schemas.microsoft.com/office/powerpoint/2010/main" val="3307947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Unrealistic Recommendations</a:t>
            </a:r>
          </a:p>
        </p:txBody>
      </p:sp>
      <p:sp>
        <p:nvSpPr>
          <p:cNvPr id="3" name="Content Placeholder 2"/>
          <p:cNvSpPr>
            <a:spLocks noGrp="1"/>
          </p:cNvSpPr>
          <p:nvPr>
            <p:ph idx="1"/>
          </p:nvPr>
        </p:nvSpPr>
        <p:spPr>
          <a:xfrm>
            <a:off x="838200" y="1825625"/>
            <a:ext cx="10958848" cy="4351338"/>
          </a:xfrm>
        </p:spPr>
        <p:txBody>
          <a:bodyPr>
            <a:normAutofit/>
          </a:bodyPr>
          <a:lstStyle/>
          <a:p>
            <a:r>
              <a:rPr lang="en-US" dirty="0"/>
              <a:t>“For elders, TCAs and oral MAOIs are often best initiated in the inpatient setting so that important parameters such as blood pressure, orthostatic blood pressure and pulse, and electrocardiogram (ECG) can be optimally monitored.”</a:t>
            </a:r>
          </a:p>
          <a:p>
            <a:r>
              <a:rPr lang="en-US" dirty="0"/>
              <a:t>“Frequency of follow-up visits during the initial stages of outpatient treatment is determined by the individual situation, but typically should be every 1–2 weeks. At steady state, the TCA blood level and a follow-up ECG should be obtained.”</a:t>
            </a:r>
          </a:p>
        </p:txBody>
      </p:sp>
      <p:sp>
        <p:nvSpPr>
          <p:cNvPr id="5" name="Rectangle 4"/>
          <p:cNvSpPr/>
          <p:nvPr/>
        </p:nvSpPr>
        <p:spPr>
          <a:xfrm>
            <a:off x="6096000" y="5897175"/>
            <a:ext cx="6096000" cy="1477328"/>
          </a:xfrm>
          <a:prstGeom prst="rect">
            <a:avLst/>
          </a:prstGeom>
        </p:spPr>
        <p:txBody>
          <a:bodyPr>
            <a:spAutoFit/>
          </a:bodyPr>
          <a:lstStyle/>
          <a:p>
            <a:pPr fontAlgn="base"/>
            <a:r>
              <a:rPr lang="en-US" dirty="0">
                <a:latin typeface="inherit"/>
              </a:rPr>
              <a:t>Jacobson, Sandra A. </a:t>
            </a:r>
            <a:r>
              <a:rPr lang="en-US" i="1" dirty="0">
                <a:latin typeface="inherit"/>
              </a:rPr>
              <a:t>Clinical manual of geriatric psychopharmacology</a:t>
            </a:r>
            <a:r>
              <a:rPr lang="en-US" dirty="0">
                <a:latin typeface="inherit"/>
              </a:rPr>
              <a:t>. Washington, DC: American Psychiatric Association, 2014. Print.</a:t>
            </a:r>
          </a:p>
          <a:p>
            <a:br>
              <a:rPr lang="en-US" dirty="0">
                <a:solidFill>
                  <a:srgbClr val="444444"/>
                </a:solidFill>
                <a:latin typeface="HelveticaNeue"/>
              </a:rPr>
            </a:br>
            <a:endParaRPr lang="en-US" dirty="0"/>
          </a:p>
        </p:txBody>
      </p:sp>
    </p:spTree>
    <p:extLst>
      <p:ext uri="{BB962C8B-B14F-4D97-AF65-F5344CB8AC3E}">
        <p14:creationId xmlns:p14="http://schemas.microsoft.com/office/powerpoint/2010/main" val="2019346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1640931" y="0"/>
            <a:ext cx="8910138" cy="6858000"/>
          </a:xfrm>
          <a:prstGeom prst="rect">
            <a:avLst/>
          </a:prstGeom>
        </p:spPr>
      </p:pic>
    </p:spTree>
    <p:extLst>
      <p:ext uri="{BB962C8B-B14F-4D97-AF65-F5344CB8AC3E}">
        <p14:creationId xmlns:p14="http://schemas.microsoft.com/office/powerpoint/2010/main" val="3961239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589398" y="0"/>
            <a:ext cx="9013204" cy="6858000"/>
          </a:xfrm>
          <a:prstGeom prst="rect">
            <a:avLst/>
          </a:prstGeom>
        </p:spPr>
      </p:pic>
    </p:spTree>
    <p:extLst>
      <p:ext uri="{BB962C8B-B14F-4D97-AF65-F5344CB8AC3E}">
        <p14:creationId xmlns:p14="http://schemas.microsoft.com/office/powerpoint/2010/main" val="2638130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ECG Case</a:t>
            </a:r>
          </a:p>
        </p:txBody>
      </p:sp>
      <p:sp>
        <p:nvSpPr>
          <p:cNvPr id="3" name="Content Placeholder 2"/>
          <p:cNvSpPr>
            <a:spLocks noGrp="1"/>
          </p:cNvSpPr>
          <p:nvPr>
            <p:ph idx="1"/>
          </p:nvPr>
        </p:nvSpPr>
        <p:spPr>
          <a:xfrm>
            <a:off x="838200" y="1825625"/>
            <a:ext cx="7613469" cy="4351338"/>
          </a:xfrm>
        </p:spPr>
        <p:txBody>
          <a:bodyPr>
            <a:normAutofit/>
          </a:bodyPr>
          <a:lstStyle/>
          <a:p>
            <a:r>
              <a:rPr lang="en-US" sz="3600" dirty="0"/>
              <a:t>Let’s go over that ECG together</a:t>
            </a:r>
          </a:p>
          <a:p>
            <a:endParaRPr lang="en-US" sz="3600" dirty="0"/>
          </a:p>
          <a:p>
            <a:r>
              <a:rPr lang="en-US" sz="3600" dirty="0"/>
              <a:t>The patient on furosemide had tendencies for hypokalemia but was non-adherent to potassium supplements</a:t>
            </a:r>
          </a:p>
          <a:p>
            <a:r>
              <a:rPr lang="en-US" sz="3600" dirty="0"/>
              <a:t>He wants to go back on citalopram</a:t>
            </a:r>
            <a:endParaRPr lang="en-US" sz="3200" dirty="0"/>
          </a:p>
          <a:p>
            <a:pPr lvl="1"/>
            <a:endParaRPr lang="en-US" sz="3200" dirty="0"/>
          </a:p>
        </p:txBody>
      </p:sp>
      <p:pic>
        <p:nvPicPr>
          <p:cNvPr id="4" name="Picture 2" descr="http://www.clker.com/cliparts/5/W/0/E/m/z/partner-reading-simple-md.pn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42420" y="365125"/>
            <a:ext cx="2838450" cy="208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177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56907" y="0"/>
            <a:ext cx="8878186" cy="6881386"/>
          </a:xfrm>
        </p:spPr>
      </p:pic>
      <p:sp>
        <p:nvSpPr>
          <p:cNvPr id="3" name="Rectangle 2">
            <a:extLst>
              <a:ext uri="{FF2B5EF4-FFF2-40B4-BE49-F238E27FC236}">
                <a16:creationId xmlns:a16="http://schemas.microsoft.com/office/drawing/2014/main" id="{CB878543-E126-4232-8038-D5081D0CA184}"/>
              </a:ext>
            </a:extLst>
          </p:cNvPr>
          <p:cNvSpPr/>
          <p:nvPr/>
        </p:nvSpPr>
        <p:spPr>
          <a:xfrm>
            <a:off x="1936376" y="41835"/>
            <a:ext cx="4040095" cy="1852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38234F2-56AA-46E0-BFC1-C68370A628F1}"/>
              </a:ext>
            </a:extLst>
          </p:cNvPr>
          <p:cNvSpPr/>
          <p:nvPr/>
        </p:nvSpPr>
        <p:spPr>
          <a:xfrm>
            <a:off x="7867553" y="227106"/>
            <a:ext cx="1624569" cy="72906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b="1" dirty="0">
                <a:solidFill>
                  <a:schemeClr val="bg1"/>
                </a:solidFill>
              </a:rPr>
              <a:t>Case 1</a:t>
            </a:r>
          </a:p>
        </p:txBody>
      </p:sp>
    </p:spTree>
    <p:extLst>
      <p:ext uri="{BB962C8B-B14F-4D97-AF65-F5344CB8AC3E}">
        <p14:creationId xmlns:p14="http://schemas.microsoft.com/office/powerpoint/2010/main" val="2736766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92" y="297745"/>
            <a:ext cx="6927180" cy="1325563"/>
          </a:xfrm>
        </p:spPr>
        <p:txBody>
          <a:bodyPr/>
          <a:lstStyle/>
          <a:p>
            <a:r>
              <a:rPr lang="en-US" b="1" dirty="0">
                <a:solidFill>
                  <a:srgbClr val="FFFF00"/>
                </a:solidFill>
              </a:rPr>
              <a:t>A Simple Step-by-Step Method for Interpreting ECGs</a:t>
            </a:r>
          </a:p>
        </p:txBody>
      </p:sp>
      <p:sp>
        <p:nvSpPr>
          <p:cNvPr id="3" name="Content Placeholder 2"/>
          <p:cNvSpPr>
            <a:spLocks noGrp="1"/>
          </p:cNvSpPr>
          <p:nvPr>
            <p:ph idx="1"/>
          </p:nvPr>
        </p:nvSpPr>
        <p:spPr/>
        <p:txBody>
          <a:bodyPr>
            <a:normAutofit/>
          </a:bodyPr>
          <a:lstStyle/>
          <a:p>
            <a:r>
              <a:rPr lang="en-US" sz="4000" dirty="0"/>
              <a:t>Be systematic</a:t>
            </a:r>
          </a:p>
          <a:p>
            <a:pPr lvl="1"/>
            <a:r>
              <a:rPr lang="en-US" sz="3600" dirty="0"/>
              <a:t>Rate</a:t>
            </a:r>
          </a:p>
          <a:p>
            <a:pPr lvl="1"/>
            <a:r>
              <a:rPr lang="en-US" sz="3600" dirty="0"/>
              <a:t>Rhythm</a:t>
            </a:r>
          </a:p>
          <a:p>
            <a:pPr lvl="1"/>
            <a:r>
              <a:rPr lang="en-US" sz="3600" dirty="0"/>
              <a:t>Intervals</a:t>
            </a:r>
          </a:p>
          <a:p>
            <a:pPr lvl="1"/>
            <a:r>
              <a:rPr lang="en-US" sz="3600" dirty="0"/>
              <a:t>QRS Axis</a:t>
            </a:r>
          </a:p>
          <a:p>
            <a:pPr lvl="1"/>
            <a:r>
              <a:rPr lang="en-US" sz="3600" dirty="0"/>
              <a:t>Presence of Hypertrophy</a:t>
            </a:r>
          </a:p>
          <a:p>
            <a:pPr lvl="1"/>
            <a:r>
              <a:rPr lang="en-US" sz="3600" dirty="0"/>
              <a:t>Signs of Ischemia</a:t>
            </a:r>
          </a:p>
        </p:txBody>
      </p:sp>
      <p:sp>
        <p:nvSpPr>
          <p:cNvPr id="5" name="Arrow: Right 4"/>
          <p:cNvSpPr/>
          <p:nvPr/>
        </p:nvSpPr>
        <p:spPr>
          <a:xfrm>
            <a:off x="6218932" y="795426"/>
            <a:ext cx="2968580" cy="1229933"/>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 name="Rectangle 6"/>
          <p:cNvSpPr/>
          <p:nvPr/>
        </p:nvSpPr>
        <p:spPr>
          <a:xfrm>
            <a:off x="1067236" y="2296238"/>
            <a:ext cx="2126512" cy="752256"/>
          </a:xfrm>
          <a:prstGeom prst="rect">
            <a:avLst/>
          </a:prstGeom>
          <a:noFill/>
          <a:ln w="76200">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CCEBDD4-799A-4EAF-B5B8-1071814F508A}"/>
              </a:ext>
            </a:extLst>
          </p:cNvPr>
          <p:cNvPicPr>
            <a:picLocks noChangeAspect="1"/>
          </p:cNvPicPr>
          <p:nvPr/>
        </p:nvPicPr>
        <p:blipFill>
          <a:blip r:embed="rId2"/>
          <a:stretch>
            <a:fillRect/>
          </a:stretch>
        </p:blipFill>
        <p:spPr>
          <a:xfrm>
            <a:off x="9265919" y="0"/>
            <a:ext cx="2926081" cy="6858000"/>
          </a:xfrm>
          <a:prstGeom prst="rect">
            <a:avLst/>
          </a:prstGeom>
        </p:spPr>
      </p:pic>
    </p:spTree>
    <p:extLst>
      <p:ext uri="{BB962C8B-B14F-4D97-AF65-F5344CB8AC3E}">
        <p14:creationId xmlns:p14="http://schemas.microsoft.com/office/powerpoint/2010/main" val="3793369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What’s the rate?</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525" t="69263" r="4299" b="19513"/>
          <a:stretch/>
        </p:blipFill>
        <p:spPr>
          <a:xfrm>
            <a:off x="70990" y="1508761"/>
            <a:ext cx="12050020" cy="1137350"/>
          </a:xfrm>
          <a:prstGeom prst="rect">
            <a:avLst/>
          </a:prstGeom>
        </p:spPr>
      </p:pic>
      <p:cxnSp>
        <p:nvCxnSpPr>
          <p:cNvPr id="13" name="Straight Arrow Connector 12"/>
          <p:cNvCxnSpPr/>
          <p:nvPr/>
        </p:nvCxnSpPr>
        <p:spPr>
          <a:xfrm flipV="1">
            <a:off x="740664" y="2294067"/>
            <a:ext cx="0" cy="704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105144" y="2294067"/>
            <a:ext cx="0" cy="704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952488" y="2294067"/>
            <a:ext cx="0" cy="704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744968" y="2294067"/>
            <a:ext cx="0" cy="704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8528304" y="2294067"/>
            <a:ext cx="0" cy="704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9357360" y="2294067"/>
            <a:ext cx="0" cy="704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0186416" y="2294067"/>
            <a:ext cx="0" cy="704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0960608" y="2294067"/>
            <a:ext cx="0" cy="704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1679936" y="2294067"/>
            <a:ext cx="0" cy="704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547616" y="2294067"/>
            <a:ext cx="0" cy="704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794760" y="2294067"/>
            <a:ext cx="0" cy="704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014472" y="2294067"/>
            <a:ext cx="0" cy="704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270760" y="2294067"/>
            <a:ext cx="0" cy="704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508760" y="2294067"/>
            <a:ext cx="0" cy="704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321808" y="2294067"/>
            <a:ext cx="0" cy="704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50737" y="4318326"/>
            <a:ext cx="11150090" cy="1200329"/>
          </a:xfrm>
          <a:prstGeom prst="rect">
            <a:avLst/>
          </a:prstGeom>
          <a:noFill/>
          <a:ln w="38100">
            <a:noFill/>
          </a:ln>
        </p:spPr>
        <p:txBody>
          <a:bodyPr wrap="square" rtlCol="0">
            <a:spAutoFit/>
          </a:bodyPr>
          <a:lstStyle/>
          <a:p>
            <a:r>
              <a:rPr lang="en-US" sz="3600" dirty="0"/>
              <a:t>1. Count total number of beats in rhythm strip</a:t>
            </a:r>
          </a:p>
          <a:p>
            <a:r>
              <a:rPr lang="en-US" sz="3600" dirty="0"/>
              <a:t>2. Multiple by 6</a:t>
            </a:r>
          </a:p>
        </p:txBody>
      </p:sp>
      <p:sp>
        <p:nvSpPr>
          <p:cNvPr id="43" name="TextBox 42"/>
          <p:cNvSpPr txBox="1"/>
          <p:nvPr/>
        </p:nvSpPr>
        <p:spPr>
          <a:xfrm>
            <a:off x="500603" y="3078314"/>
            <a:ext cx="632766" cy="523220"/>
          </a:xfrm>
          <a:prstGeom prst="rect">
            <a:avLst/>
          </a:prstGeom>
          <a:noFill/>
        </p:spPr>
        <p:txBody>
          <a:bodyPr wrap="square" rtlCol="0">
            <a:spAutoFit/>
          </a:bodyPr>
          <a:lstStyle/>
          <a:p>
            <a:r>
              <a:rPr lang="en-US" sz="2800" dirty="0"/>
              <a:t>1</a:t>
            </a:r>
          </a:p>
        </p:txBody>
      </p:sp>
      <p:sp>
        <p:nvSpPr>
          <p:cNvPr id="44" name="TextBox 43"/>
          <p:cNvSpPr txBox="1"/>
          <p:nvPr/>
        </p:nvSpPr>
        <p:spPr>
          <a:xfrm>
            <a:off x="6717090" y="3078314"/>
            <a:ext cx="632766" cy="523220"/>
          </a:xfrm>
          <a:prstGeom prst="rect">
            <a:avLst/>
          </a:prstGeom>
          <a:noFill/>
        </p:spPr>
        <p:txBody>
          <a:bodyPr wrap="square" rtlCol="0">
            <a:spAutoFit/>
          </a:bodyPr>
          <a:lstStyle/>
          <a:p>
            <a:r>
              <a:rPr lang="en-US" sz="2800" dirty="0"/>
              <a:t>9</a:t>
            </a:r>
          </a:p>
        </p:txBody>
      </p:sp>
      <p:sp>
        <p:nvSpPr>
          <p:cNvPr id="45" name="TextBox 44"/>
          <p:cNvSpPr txBox="1"/>
          <p:nvPr/>
        </p:nvSpPr>
        <p:spPr>
          <a:xfrm>
            <a:off x="7401884" y="3078314"/>
            <a:ext cx="970582" cy="523220"/>
          </a:xfrm>
          <a:prstGeom prst="rect">
            <a:avLst/>
          </a:prstGeom>
          <a:noFill/>
        </p:spPr>
        <p:txBody>
          <a:bodyPr wrap="square" rtlCol="0">
            <a:spAutoFit/>
          </a:bodyPr>
          <a:lstStyle/>
          <a:p>
            <a:r>
              <a:rPr lang="en-US" sz="2800" dirty="0"/>
              <a:t>10</a:t>
            </a:r>
          </a:p>
        </p:txBody>
      </p:sp>
      <p:sp>
        <p:nvSpPr>
          <p:cNvPr id="46" name="TextBox 45"/>
          <p:cNvSpPr txBox="1"/>
          <p:nvPr/>
        </p:nvSpPr>
        <p:spPr>
          <a:xfrm>
            <a:off x="8243396" y="3078314"/>
            <a:ext cx="692774" cy="523220"/>
          </a:xfrm>
          <a:prstGeom prst="rect">
            <a:avLst/>
          </a:prstGeom>
          <a:noFill/>
        </p:spPr>
        <p:txBody>
          <a:bodyPr wrap="square" rtlCol="0">
            <a:spAutoFit/>
          </a:bodyPr>
          <a:lstStyle/>
          <a:p>
            <a:r>
              <a:rPr lang="en-US" sz="2800" dirty="0"/>
              <a:t>11</a:t>
            </a:r>
          </a:p>
        </p:txBody>
      </p:sp>
      <p:sp>
        <p:nvSpPr>
          <p:cNvPr id="47" name="TextBox 46"/>
          <p:cNvSpPr txBox="1"/>
          <p:nvPr/>
        </p:nvSpPr>
        <p:spPr>
          <a:xfrm>
            <a:off x="9083796" y="3078314"/>
            <a:ext cx="803926" cy="523220"/>
          </a:xfrm>
          <a:prstGeom prst="rect">
            <a:avLst/>
          </a:prstGeom>
          <a:noFill/>
        </p:spPr>
        <p:txBody>
          <a:bodyPr wrap="square" rtlCol="0">
            <a:spAutoFit/>
          </a:bodyPr>
          <a:lstStyle/>
          <a:p>
            <a:r>
              <a:rPr lang="en-US" sz="2800" dirty="0"/>
              <a:t>12</a:t>
            </a:r>
          </a:p>
        </p:txBody>
      </p:sp>
      <p:sp>
        <p:nvSpPr>
          <p:cNvPr id="48" name="TextBox 47"/>
          <p:cNvSpPr txBox="1"/>
          <p:nvPr/>
        </p:nvSpPr>
        <p:spPr>
          <a:xfrm>
            <a:off x="9875027" y="3078314"/>
            <a:ext cx="1002080" cy="523220"/>
          </a:xfrm>
          <a:prstGeom prst="rect">
            <a:avLst/>
          </a:prstGeom>
          <a:noFill/>
        </p:spPr>
        <p:txBody>
          <a:bodyPr wrap="square" rtlCol="0">
            <a:spAutoFit/>
          </a:bodyPr>
          <a:lstStyle/>
          <a:p>
            <a:r>
              <a:rPr lang="en-US" sz="2800" dirty="0"/>
              <a:t>13</a:t>
            </a:r>
          </a:p>
        </p:txBody>
      </p:sp>
      <p:sp>
        <p:nvSpPr>
          <p:cNvPr id="49" name="TextBox 48"/>
          <p:cNvSpPr txBox="1"/>
          <p:nvPr/>
        </p:nvSpPr>
        <p:spPr>
          <a:xfrm>
            <a:off x="10673886" y="3078314"/>
            <a:ext cx="774228" cy="523220"/>
          </a:xfrm>
          <a:prstGeom prst="rect">
            <a:avLst/>
          </a:prstGeom>
          <a:noFill/>
        </p:spPr>
        <p:txBody>
          <a:bodyPr wrap="square" rtlCol="0">
            <a:spAutoFit/>
          </a:bodyPr>
          <a:lstStyle/>
          <a:p>
            <a:r>
              <a:rPr lang="en-US" sz="2800" dirty="0"/>
              <a:t>14</a:t>
            </a:r>
          </a:p>
        </p:txBody>
      </p:sp>
      <p:sp>
        <p:nvSpPr>
          <p:cNvPr id="50" name="TextBox 49"/>
          <p:cNvSpPr txBox="1"/>
          <p:nvPr/>
        </p:nvSpPr>
        <p:spPr>
          <a:xfrm>
            <a:off x="11417598" y="3078314"/>
            <a:ext cx="1041105" cy="523220"/>
          </a:xfrm>
          <a:prstGeom prst="rect">
            <a:avLst/>
          </a:prstGeom>
          <a:noFill/>
        </p:spPr>
        <p:txBody>
          <a:bodyPr wrap="square" rtlCol="0">
            <a:spAutoFit/>
          </a:bodyPr>
          <a:lstStyle/>
          <a:p>
            <a:r>
              <a:rPr lang="en-US" sz="2800" dirty="0"/>
              <a:t>15</a:t>
            </a:r>
          </a:p>
        </p:txBody>
      </p:sp>
      <p:sp>
        <p:nvSpPr>
          <p:cNvPr id="51" name="TextBox 50"/>
          <p:cNvSpPr txBox="1"/>
          <p:nvPr/>
        </p:nvSpPr>
        <p:spPr>
          <a:xfrm>
            <a:off x="3559759" y="3078314"/>
            <a:ext cx="632766" cy="523220"/>
          </a:xfrm>
          <a:prstGeom prst="rect">
            <a:avLst/>
          </a:prstGeom>
          <a:noFill/>
        </p:spPr>
        <p:txBody>
          <a:bodyPr wrap="square" rtlCol="0">
            <a:spAutoFit/>
          </a:bodyPr>
          <a:lstStyle/>
          <a:p>
            <a:r>
              <a:rPr lang="en-US" sz="2800" dirty="0"/>
              <a:t>5</a:t>
            </a:r>
          </a:p>
        </p:txBody>
      </p:sp>
      <p:sp>
        <p:nvSpPr>
          <p:cNvPr id="52" name="TextBox 51"/>
          <p:cNvSpPr txBox="1"/>
          <p:nvPr/>
        </p:nvSpPr>
        <p:spPr>
          <a:xfrm>
            <a:off x="1254773" y="3078314"/>
            <a:ext cx="632766" cy="523220"/>
          </a:xfrm>
          <a:prstGeom prst="rect">
            <a:avLst/>
          </a:prstGeom>
          <a:noFill/>
        </p:spPr>
        <p:txBody>
          <a:bodyPr wrap="square" rtlCol="0">
            <a:spAutoFit/>
          </a:bodyPr>
          <a:lstStyle/>
          <a:p>
            <a:r>
              <a:rPr lang="en-US" sz="2800" dirty="0"/>
              <a:t>2</a:t>
            </a:r>
          </a:p>
        </p:txBody>
      </p:sp>
      <p:sp>
        <p:nvSpPr>
          <p:cNvPr id="53" name="TextBox 52"/>
          <p:cNvSpPr txBox="1"/>
          <p:nvPr/>
        </p:nvSpPr>
        <p:spPr>
          <a:xfrm>
            <a:off x="2758802" y="3078314"/>
            <a:ext cx="632766" cy="523220"/>
          </a:xfrm>
          <a:prstGeom prst="rect">
            <a:avLst/>
          </a:prstGeom>
          <a:noFill/>
        </p:spPr>
        <p:txBody>
          <a:bodyPr wrap="square" rtlCol="0">
            <a:spAutoFit/>
          </a:bodyPr>
          <a:lstStyle/>
          <a:p>
            <a:r>
              <a:rPr lang="en-US" sz="2800" dirty="0"/>
              <a:t>4</a:t>
            </a:r>
          </a:p>
        </p:txBody>
      </p:sp>
      <p:sp>
        <p:nvSpPr>
          <p:cNvPr id="54" name="TextBox 53"/>
          <p:cNvSpPr txBox="1"/>
          <p:nvPr/>
        </p:nvSpPr>
        <p:spPr>
          <a:xfrm>
            <a:off x="4303471" y="3078314"/>
            <a:ext cx="632766" cy="523220"/>
          </a:xfrm>
          <a:prstGeom prst="rect">
            <a:avLst/>
          </a:prstGeom>
          <a:noFill/>
        </p:spPr>
        <p:txBody>
          <a:bodyPr wrap="square" rtlCol="0">
            <a:spAutoFit/>
          </a:bodyPr>
          <a:lstStyle/>
          <a:p>
            <a:r>
              <a:rPr lang="en-US" sz="2800" dirty="0"/>
              <a:t>6</a:t>
            </a:r>
          </a:p>
        </p:txBody>
      </p:sp>
      <p:sp>
        <p:nvSpPr>
          <p:cNvPr id="55" name="TextBox 54"/>
          <p:cNvSpPr txBox="1"/>
          <p:nvPr/>
        </p:nvSpPr>
        <p:spPr>
          <a:xfrm>
            <a:off x="5083362" y="3078314"/>
            <a:ext cx="632766" cy="523220"/>
          </a:xfrm>
          <a:prstGeom prst="rect">
            <a:avLst/>
          </a:prstGeom>
          <a:noFill/>
        </p:spPr>
        <p:txBody>
          <a:bodyPr wrap="square" rtlCol="0">
            <a:spAutoFit/>
          </a:bodyPr>
          <a:lstStyle/>
          <a:p>
            <a:r>
              <a:rPr lang="en-US" sz="2800" dirty="0"/>
              <a:t>7</a:t>
            </a:r>
          </a:p>
        </p:txBody>
      </p:sp>
      <p:sp>
        <p:nvSpPr>
          <p:cNvPr id="56" name="TextBox 55"/>
          <p:cNvSpPr txBox="1"/>
          <p:nvPr/>
        </p:nvSpPr>
        <p:spPr>
          <a:xfrm>
            <a:off x="5851281" y="3078314"/>
            <a:ext cx="632766" cy="523220"/>
          </a:xfrm>
          <a:prstGeom prst="rect">
            <a:avLst/>
          </a:prstGeom>
          <a:noFill/>
        </p:spPr>
        <p:txBody>
          <a:bodyPr wrap="square" rtlCol="0">
            <a:spAutoFit/>
          </a:bodyPr>
          <a:lstStyle/>
          <a:p>
            <a:r>
              <a:rPr lang="en-US" sz="2800" dirty="0"/>
              <a:t>8</a:t>
            </a:r>
          </a:p>
        </p:txBody>
      </p:sp>
      <p:sp>
        <p:nvSpPr>
          <p:cNvPr id="58" name="TextBox 57"/>
          <p:cNvSpPr txBox="1"/>
          <p:nvPr/>
        </p:nvSpPr>
        <p:spPr>
          <a:xfrm>
            <a:off x="2042694" y="3078314"/>
            <a:ext cx="632766" cy="523220"/>
          </a:xfrm>
          <a:prstGeom prst="rect">
            <a:avLst/>
          </a:prstGeom>
          <a:noFill/>
        </p:spPr>
        <p:txBody>
          <a:bodyPr wrap="square" rtlCol="0">
            <a:spAutoFit/>
          </a:bodyPr>
          <a:lstStyle/>
          <a:p>
            <a:r>
              <a:rPr lang="en-US" sz="2800" dirty="0"/>
              <a:t>3</a:t>
            </a:r>
          </a:p>
        </p:txBody>
      </p:sp>
      <p:sp>
        <p:nvSpPr>
          <p:cNvPr id="60" name="TextBox 59"/>
          <p:cNvSpPr txBox="1"/>
          <p:nvPr/>
        </p:nvSpPr>
        <p:spPr>
          <a:xfrm>
            <a:off x="5632795" y="5273749"/>
            <a:ext cx="6305355" cy="1200329"/>
          </a:xfrm>
          <a:prstGeom prst="rect">
            <a:avLst/>
          </a:prstGeom>
          <a:noFill/>
          <a:ln w="38100">
            <a:solidFill>
              <a:srgbClr val="5B9BD5"/>
            </a:solidFill>
          </a:ln>
        </p:spPr>
        <p:txBody>
          <a:bodyPr wrap="square" rtlCol="0">
            <a:spAutoFit/>
          </a:bodyPr>
          <a:lstStyle/>
          <a:p>
            <a:r>
              <a:rPr lang="en-US" sz="7200" dirty="0"/>
              <a:t>15 x 6 = 90 bpm</a:t>
            </a:r>
          </a:p>
        </p:txBody>
      </p:sp>
      <p:sp>
        <p:nvSpPr>
          <p:cNvPr id="61" name="TextBox 60"/>
          <p:cNvSpPr txBox="1"/>
          <p:nvPr/>
        </p:nvSpPr>
        <p:spPr>
          <a:xfrm>
            <a:off x="4951497" y="643185"/>
            <a:ext cx="4163951" cy="769441"/>
          </a:xfrm>
          <a:prstGeom prst="rect">
            <a:avLst/>
          </a:prstGeom>
          <a:noFill/>
        </p:spPr>
        <p:txBody>
          <a:bodyPr wrap="square" rtlCol="0">
            <a:spAutoFit/>
          </a:bodyPr>
          <a:lstStyle/>
          <a:p>
            <a:r>
              <a:rPr lang="en-US" sz="4400" b="1" dirty="0">
                <a:solidFill>
                  <a:srgbClr val="5B9BD5"/>
                </a:solidFill>
              </a:rPr>
              <a:t>Method #1 </a:t>
            </a:r>
          </a:p>
        </p:txBody>
      </p:sp>
    </p:spTree>
    <p:extLst>
      <p:ext uri="{BB962C8B-B14F-4D97-AF65-F5344CB8AC3E}">
        <p14:creationId xmlns:p14="http://schemas.microsoft.com/office/powerpoint/2010/main" val="355782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50"/>
                                        <p:tgtEl>
                                          <p:spTgt spid="13"/>
                                        </p:tgtEl>
                                      </p:cBhvr>
                                    </p:animEffect>
                                    <p:anim calcmode="lin" valueType="num">
                                      <p:cBhvr>
                                        <p:cTn id="18" dur="150" fill="hold"/>
                                        <p:tgtEl>
                                          <p:spTgt spid="13"/>
                                        </p:tgtEl>
                                        <p:attrNameLst>
                                          <p:attrName>ppt_x</p:attrName>
                                        </p:attrNameLst>
                                      </p:cBhvr>
                                      <p:tavLst>
                                        <p:tav tm="0">
                                          <p:val>
                                            <p:strVal val="#ppt_x"/>
                                          </p:val>
                                        </p:tav>
                                        <p:tav tm="100000">
                                          <p:val>
                                            <p:strVal val="#ppt_x"/>
                                          </p:val>
                                        </p:tav>
                                      </p:tavLst>
                                    </p:anim>
                                    <p:anim calcmode="lin" valueType="num">
                                      <p:cBhvr>
                                        <p:cTn id="19" dur="15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150"/>
                            </p:stCondLst>
                            <p:childTnLst>
                              <p:par>
                                <p:cTn id="21" presetID="42"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50"/>
                                        <p:tgtEl>
                                          <p:spTgt spid="26"/>
                                        </p:tgtEl>
                                      </p:cBhvr>
                                    </p:animEffect>
                                    <p:anim calcmode="lin" valueType="num">
                                      <p:cBhvr>
                                        <p:cTn id="24" dur="150" fill="hold"/>
                                        <p:tgtEl>
                                          <p:spTgt spid="26"/>
                                        </p:tgtEl>
                                        <p:attrNameLst>
                                          <p:attrName>ppt_x</p:attrName>
                                        </p:attrNameLst>
                                      </p:cBhvr>
                                      <p:tavLst>
                                        <p:tav tm="0">
                                          <p:val>
                                            <p:strVal val="#ppt_x"/>
                                          </p:val>
                                        </p:tav>
                                        <p:tav tm="100000">
                                          <p:val>
                                            <p:strVal val="#ppt_x"/>
                                          </p:val>
                                        </p:tav>
                                      </p:tavLst>
                                    </p:anim>
                                    <p:anim calcmode="lin" valueType="num">
                                      <p:cBhvr>
                                        <p:cTn id="25" dur="150" fill="hold"/>
                                        <p:tgtEl>
                                          <p:spTgt spid="26"/>
                                        </p:tgtEl>
                                        <p:attrNameLst>
                                          <p:attrName>ppt_y</p:attrName>
                                        </p:attrNameLst>
                                      </p:cBhvr>
                                      <p:tavLst>
                                        <p:tav tm="0">
                                          <p:val>
                                            <p:strVal val="#ppt_y+.1"/>
                                          </p:val>
                                        </p:tav>
                                        <p:tav tm="100000">
                                          <p:val>
                                            <p:strVal val="#ppt_y"/>
                                          </p:val>
                                        </p:tav>
                                      </p:tavLst>
                                    </p:anim>
                                  </p:childTnLst>
                                </p:cTn>
                              </p:par>
                            </p:childTnLst>
                          </p:cTn>
                        </p:par>
                        <p:par>
                          <p:cTn id="26" fill="hold">
                            <p:stCondLst>
                              <p:cond delay="300"/>
                            </p:stCondLst>
                            <p:childTnLst>
                              <p:par>
                                <p:cTn id="27" presetID="42" presetClass="entr" presetSubtype="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50"/>
                                        <p:tgtEl>
                                          <p:spTgt spid="25"/>
                                        </p:tgtEl>
                                      </p:cBhvr>
                                    </p:animEffect>
                                    <p:anim calcmode="lin" valueType="num">
                                      <p:cBhvr>
                                        <p:cTn id="30" dur="150" fill="hold"/>
                                        <p:tgtEl>
                                          <p:spTgt spid="25"/>
                                        </p:tgtEl>
                                        <p:attrNameLst>
                                          <p:attrName>ppt_x</p:attrName>
                                        </p:attrNameLst>
                                      </p:cBhvr>
                                      <p:tavLst>
                                        <p:tav tm="0">
                                          <p:val>
                                            <p:strVal val="#ppt_x"/>
                                          </p:val>
                                        </p:tav>
                                        <p:tav tm="100000">
                                          <p:val>
                                            <p:strVal val="#ppt_x"/>
                                          </p:val>
                                        </p:tav>
                                      </p:tavLst>
                                    </p:anim>
                                    <p:anim calcmode="lin" valueType="num">
                                      <p:cBhvr>
                                        <p:cTn id="31" dur="150" fill="hold"/>
                                        <p:tgtEl>
                                          <p:spTgt spid="25"/>
                                        </p:tgtEl>
                                        <p:attrNameLst>
                                          <p:attrName>ppt_y</p:attrName>
                                        </p:attrNameLst>
                                      </p:cBhvr>
                                      <p:tavLst>
                                        <p:tav tm="0">
                                          <p:val>
                                            <p:strVal val="#ppt_y+.1"/>
                                          </p:val>
                                        </p:tav>
                                        <p:tav tm="100000">
                                          <p:val>
                                            <p:strVal val="#ppt_y"/>
                                          </p:val>
                                        </p:tav>
                                      </p:tavLst>
                                    </p:anim>
                                  </p:childTnLst>
                                </p:cTn>
                              </p:par>
                            </p:childTnLst>
                          </p:cTn>
                        </p:par>
                        <p:par>
                          <p:cTn id="32" fill="hold">
                            <p:stCondLst>
                              <p:cond delay="450"/>
                            </p:stCondLst>
                            <p:childTnLst>
                              <p:par>
                                <p:cTn id="33" presetID="42" presetClass="entr" presetSubtype="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50"/>
                                        <p:tgtEl>
                                          <p:spTgt spid="24"/>
                                        </p:tgtEl>
                                      </p:cBhvr>
                                    </p:animEffect>
                                    <p:anim calcmode="lin" valueType="num">
                                      <p:cBhvr>
                                        <p:cTn id="36" dur="150" fill="hold"/>
                                        <p:tgtEl>
                                          <p:spTgt spid="24"/>
                                        </p:tgtEl>
                                        <p:attrNameLst>
                                          <p:attrName>ppt_x</p:attrName>
                                        </p:attrNameLst>
                                      </p:cBhvr>
                                      <p:tavLst>
                                        <p:tav tm="0">
                                          <p:val>
                                            <p:strVal val="#ppt_x"/>
                                          </p:val>
                                        </p:tav>
                                        <p:tav tm="100000">
                                          <p:val>
                                            <p:strVal val="#ppt_x"/>
                                          </p:val>
                                        </p:tav>
                                      </p:tavLst>
                                    </p:anim>
                                    <p:anim calcmode="lin" valueType="num">
                                      <p:cBhvr>
                                        <p:cTn id="37" dur="150" fill="hold"/>
                                        <p:tgtEl>
                                          <p:spTgt spid="24"/>
                                        </p:tgtEl>
                                        <p:attrNameLst>
                                          <p:attrName>ppt_y</p:attrName>
                                        </p:attrNameLst>
                                      </p:cBhvr>
                                      <p:tavLst>
                                        <p:tav tm="0">
                                          <p:val>
                                            <p:strVal val="#ppt_y+.1"/>
                                          </p:val>
                                        </p:tav>
                                        <p:tav tm="100000">
                                          <p:val>
                                            <p:strVal val="#ppt_y"/>
                                          </p:val>
                                        </p:tav>
                                      </p:tavLst>
                                    </p:anim>
                                  </p:childTnLst>
                                </p:cTn>
                              </p:par>
                            </p:childTnLst>
                          </p:cTn>
                        </p:par>
                        <p:par>
                          <p:cTn id="38" fill="hold">
                            <p:stCondLst>
                              <p:cond delay="600"/>
                            </p:stCondLst>
                            <p:childTnLst>
                              <p:par>
                                <p:cTn id="39" presetID="42" presetClass="entr" presetSubtype="0"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50"/>
                                        <p:tgtEl>
                                          <p:spTgt spid="23"/>
                                        </p:tgtEl>
                                      </p:cBhvr>
                                    </p:animEffect>
                                    <p:anim calcmode="lin" valueType="num">
                                      <p:cBhvr>
                                        <p:cTn id="42" dur="150" fill="hold"/>
                                        <p:tgtEl>
                                          <p:spTgt spid="23"/>
                                        </p:tgtEl>
                                        <p:attrNameLst>
                                          <p:attrName>ppt_x</p:attrName>
                                        </p:attrNameLst>
                                      </p:cBhvr>
                                      <p:tavLst>
                                        <p:tav tm="0">
                                          <p:val>
                                            <p:strVal val="#ppt_x"/>
                                          </p:val>
                                        </p:tav>
                                        <p:tav tm="100000">
                                          <p:val>
                                            <p:strVal val="#ppt_x"/>
                                          </p:val>
                                        </p:tav>
                                      </p:tavLst>
                                    </p:anim>
                                    <p:anim calcmode="lin" valueType="num">
                                      <p:cBhvr>
                                        <p:cTn id="43" dur="150" fill="hold"/>
                                        <p:tgtEl>
                                          <p:spTgt spid="23"/>
                                        </p:tgtEl>
                                        <p:attrNameLst>
                                          <p:attrName>ppt_y</p:attrName>
                                        </p:attrNameLst>
                                      </p:cBhvr>
                                      <p:tavLst>
                                        <p:tav tm="0">
                                          <p:val>
                                            <p:strVal val="#ppt_y+.1"/>
                                          </p:val>
                                        </p:tav>
                                        <p:tav tm="100000">
                                          <p:val>
                                            <p:strVal val="#ppt_y"/>
                                          </p:val>
                                        </p:tav>
                                      </p:tavLst>
                                    </p:anim>
                                  </p:childTnLst>
                                </p:cTn>
                              </p:par>
                            </p:childTnLst>
                          </p:cTn>
                        </p:par>
                        <p:par>
                          <p:cTn id="44" fill="hold">
                            <p:stCondLst>
                              <p:cond delay="750"/>
                            </p:stCondLst>
                            <p:childTnLst>
                              <p:par>
                                <p:cTn id="45" presetID="42"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
                                        <p:tgtEl>
                                          <p:spTgt spid="22"/>
                                        </p:tgtEl>
                                      </p:cBhvr>
                                    </p:animEffect>
                                    <p:anim calcmode="lin" valueType="num">
                                      <p:cBhvr>
                                        <p:cTn id="48" dur="150" fill="hold"/>
                                        <p:tgtEl>
                                          <p:spTgt spid="22"/>
                                        </p:tgtEl>
                                        <p:attrNameLst>
                                          <p:attrName>ppt_x</p:attrName>
                                        </p:attrNameLst>
                                      </p:cBhvr>
                                      <p:tavLst>
                                        <p:tav tm="0">
                                          <p:val>
                                            <p:strVal val="#ppt_x"/>
                                          </p:val>
                                        </p:tav>
                                        <p:tav tm="100000">
                                          <p:val>
                                            <p:strVal val="#ppt_x"/>
                                          </p:val>
                                        </p:tav>
                                      </p:tavLst>
                                    </p:anim>
                                    <p:anim calcmode="lin" valueType="num">
                                      <p:cBhvr>
                                        <p:cTn id="49" dur="15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900"/>
                            </p:stCondLst>
                            <p:childTnLst>
                              <p:par>
                                <p:cTn id="51" presetID="42" presetClass="entr" presetSubtype="0"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150"/>
                                        <p:tgtEl>
                                          <p:spTgt spid="27"/>
                                        </p:tgtEl>
                                      </p:cBhvr>
                                    </p:animEffect>
                                    <p:anim calcmode="lin" valueType="num">
                                      <p:cBhvr>
                                        <p:cTn id="54" dur="150" fill="hold"/>
                                        <p:tgtEl>
                                          <p:spTgt spid="27"/>
                                        </p:tgtEl>
                                        <p:attrNameLst>
                                          <p:attrName>ppt_x</p:attrName>
                                        </p:attrNameLst>
                                      </p:cBhvr>
                                      <p:tavLst>
                                        <p:tav tm="0">
                                          <p:val>
                                            <p:strVal val="#ppt_x"/>
                                          </p:val>
                                        </p:tav>
                                        <p:tav tm="100000">
                                          <p:val>
                                            <p:strVal val="#ppt_x"/>
                                          </p:val>
                                        </p:tav>
                                      </p:tavLst>
                                    </p:anim>
                                    <p:anim calcmode="lin" valueType="num">
                                      <p:cBhvr>
                                        <p:cTn id="55" dur="150" fill="hold"/>
                                        <p:tgtEl>
                                          <p:spTgt spid="27"/>
                                        </p:tgtEl>
                                        <p:attrNameLst>
                                          <p:attrName>ppt_y</p:attrName>
                                        </p:attrNameLst>
                                      </p:cBhvr>
                                      <p:tavLst>
                                        <p:tav tm="0">
                                          <p:val>
                                            <p:strVal val="#ppt_y+.1"/>
                                          </p:val>
                                        </p:tav>
                                        <p:tav tm="100000">
                                          <p:val>
                                            <p:strVal val="#ppt_y"/>
                                          </p:val>
                                        </p:tav>
                                      </p:tavLst>
                                    </p:anim>
                                  </p:childTnLst>
                                </p:cTn>
                              </p:par>
                            </p:childTnLst>
                          </p:cTn>
                        </p:par>
                        <p:par>
                          <p:cTn id="56" fill="hold">
                            <p:stCondLst>
                              <p:cond delay="1050"/>
                            </p:stCondLst>
                            <p:childTnLst>
                              <p:par>
                                <p:cTn id="57" presetID="42"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50"/>
                                        <p:tgtEl>
                                          <p:spTgt spid="14"/>
                                        </p:tgtEl>
                                      </p:cBhvr>
                                    </p:animEffect>
                                    <p:anim calcmode="lin" valueType="num">
                                      <p:cBhvr>
                                        <p:cTn id="60" dur="150" fill="hold"/>
                                        <p:tgtEl>
                                          <p:spTgt spid="14"/>
                                        </p:tgtEl>
                                        <p:attrNameLst>
                                          <p:attrName>ppt_x</p:attrName>
                                        </p:attrNameLst>
                                      </p:cBhvr>
                                      <p:tavLst>
                                        <p:tav tm="0">
                                          <p:val>
                                            <p:strVal val="#ppt_x"/>
                                          </p:val>
                                        </p:tav>
                                        <p:tav tm="100000">
                                          <p:val>
                                            <p:strVal val="#ppt_x"/>
                                          </p:val>
                                        </p:tav>
                                      </p:tavLst>
                                    </p:anim>
                                    <p:anim calcmode="lin" valueType="num">
                                      <p:cBhvr>
                                        <p:cTn id="61" dur="150" fill="hold"/>
                                        <p:tgtEl>
                                          <p:spTgt spid="14"/>
                                        </p:tgtEl>
                                        <p:attrNameLst>
                                          <p:attrName>ppt_y</p:attrName>
                                        </p:attrNameLst>
                                      </p:cBhvr>
                                      <p:tavLst>
                                        <p:tav tm="0">
                                          <p:val>
                                            <p:strVal val="#ppt_y+.1"/>
                                          </p:val>
                                        </p:tav>
                                        <p:tav tm="100000">
                                          <p:val>
                                            <p:strVal val="#ppt_y"/>
                                          </p:val>
                                        </p:tav>
                                      </p:tavLst>
                                    </p:anim>
                                  </p:childTnLst>
                                </p:cTn>
                              </p:par>
                            </p:childTnLst>
                          </p:cTn>
                        </p:par>
                        <p:par>
                          <p:cTn id="62" fill="hold">
                            <p:stCondLst>
                              <p:cond delay="1200"/>
                            </p:stCondLst>
                            <p:childTnLst>
                              <p:par>
                                <p:cTn id="63" presetID="42" presetClass="entr" presetSubtype="0"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150"/>
                                        <p:tgtEl>
                                          <p:spTgt spid="15"/>
                                        </p:tgtEl>
                                      </p:cBhvr>
                                    </p:animEffect>
                                    <p:anim calcmode="lin" valueType="num">
                                      <p:cBhvr>
                                        <p:cTn id="66" dur="150" fill="hold"/>
                                        <p:tgtEl>
                                          <p:spTgt spid="15"/>
                                        </p:tgtEl>
                                        <p:attrNameLst>
                                          <p:attrName>ppt_x</p:attrName>
                                        </p:attrNameLst>
                                      </p:cBhvr>
                                      <p:tavLst>
                                        <p:tav tm="0">
                                          <p:val>
                                            <p:strVal val="#ppt_x"/>
                                          </p:val>
                                        </p:tav>
                                        <p:tav tm="100000">
                                          <p:val>
                                            <p:strVal val="#ppt_x"/>
                                          </p:val>
                                        </p:tav>
                                      </p:tavLst>
                                    </p:anim>
                                    <p:anim calcmode="lin" valueType="num">
                                      <p:cBhvr>
                                        <p:cTn id="67" dur="150" fill="hold"/>
                                        <p:tgtEl>
                                          <p:spTgt spid="15"/>
                                        </p:tgtEl>
                                        <p:attrNameLst>
                                          <p:attrName>ppt_y</p:attrName>
                                        </p:attrNameLst>
                                      </p:cBhvr>
                                      <p:tavLst>
                                        <p:tav tm="0">
                                          <p:val>
                                            <p:strVal val="#ppt_y+.1"/>
                                          </p:val>
                                        </p:tav>
                                        <p:tav tm="100000">
                                          <p:val>
                                            <p:strVal val="#ppt_y"/>
                                          </p:val>
                                        </p:tav>
                                      </p:tavLst>
                                    </p:anim>
                                  </p:childTnLst>
                                </p:cTn>
                              </p:par>
                            </p:childTnLst>
                          </p:cTn>
                        </p:par>
                        <p:par>
                          <p:cTn id="68" fill="hold">
                            <p:stCondLst>
                              <p:cond delay="1350"/>
                            </p:stCondLst>
                            <p:childTnLst>
                              <p:par>
                                <p:cTn id="69" presetID="42" presetClass="entr" presetSubtype="0"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150"/>
                                        <p:tgtEl>
                                          <p:spTgt spid="16"/>
                                        </p:tgtEl>
                                      </p:cBhvr>
                                    </p:animEffect>
                                    <p:anim calcmode="lin" valueType="num">
                                      <p:cBhvr>
                                        <p:cTn id="72" dur="150" fill="hold"/>
                                        <p:tgtEl>
                                          <p:spTgt spid="16"/>
                                        </p:tgtEl>
                                        <p:attrNameLst>
                                          <p:attrName>ppt_x</p:attrName>
                                        </p:attrNameLst>
                                      </p:cBhvr>
                                      <p:tavLst>
                                        <p:tav tm="0">
                                          <p:val>
                                            <p:strVal val="#ppt_x"/>
                                          </p:val>
                                        </p:tav>
                                        <p:tav tm="100000">
                                          <p:val>
                                            <p:strVal val="#ppt_x"/>
                                          </p:val>
                                        </p:tav>
                                      </p:tavLst>
                                    </p:anim>
                                    <p:anim calcmode="lin" valueType="num">
                                      <p:cBhvr>
                                        <p:cTn id="73" dur="150" fill="hold"/>
                                        <p:tgtEl>
                                          <p:spTgt spid="16"/>
                                        </p:tgtEl>
                                        <p:attrNameLst>
                                          <p:attrName>ppt_y</p:attrName>
                                        </p:attrNameLst>
                                      </p:cBhvr>
                                      <p:tavLst>
                                        <p:tav tm="0">
                                          <p:val>
                                            <p:strVal val="#ppt_y+.1"/>
                                          </p:val>
                                        </p:tav>
                                        <p:tav tm="100000">
                                          <p:val>
                                            <p:strVal val="#ppt_y"/>
                                          </p:val>
                                        </p:tav>
                                      </p:tavLst>
                                    </p:anim>
                                  </p:childTnLst>
                                </p:cTn>
                              </p:par>
                            </p:childTnLst>
                          </p:cTn>
                        </p:par>
                        <p:par>
                          <p:cTn id="74" fill="hold">
                            <p:stCondLst>
                              <p:cond delay="1500"/>
                            </p:stCondLst>
                            <p:childTnLst>
                              <p:par>
                                <p:cTn id="75" presetID="42" presetClass="entr" presetSubtype="0"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150"/>
                                        <p:tgtEl>
                                          <p:spTgt spid="17"/>
                                        </p:tgtEl>
                                      </p:cBhvr>
                                    </p:animEffect>
                                    <p:anim calcmode="lin" valueType="num">
                                      <p:cBhvr>
                                        <p:cTn id="78" dur="150" fill="hold"/>
                                        <p:tgtEl>
                                          <p:spTgt spid="17"/>
                                        </p:tgtEl>
                                        <p:attrNameLst>
                                          <p:attrName>ppt_x</p:attrName>
                                        </p:attrNameLst>
                                      </p:cBhvr>
                                      <p:tavLst>
                                        <p:tav tm="0">
                                          <p:val>
                                            <p:strVal val="#ppt_x"/>
                                          </p:val>
                                        </p:tav>
                                        <p:tav tm="100000">
                                          <p:val>
                                            <p:strVal val="#ppt_x"/>
                                          </p:val>
                                        </p:tav>
                                      </p:tavLst>
                                    </p:anim>
                                    <p:anim calcmode="lin" valueType="num">
                                      <p:cBhvr>
                                        <p:cTn id="79" dur="150" fill="hold"/>
                                        <p:tgtEl>
                                          <p:spTgt spid="17"/>
                                        </p:tgtEl>
                                        <p:attrNameLst>
                                          <p:attrName>ppt_y</p:attrName>
                                        </p:attrNameLst>
                                      </p:cBhvr>
                                      <p:tavLst>
                                        <p:tav tm="0">
                                          <p:val>
                                            <p:strVal val="#ppt_y+.1"/>
                                          </p:val>
                                        </p:tav>
                                        <p:tav tm="100000">
                                          <p:val>
                                            <p:strVal val="#ppt_y"/>
                                          </p:val>
                                        </p:tav>
                                      </p:tavLst>
                                    </p:anim>
                                  </p:childTnLst>
                                </p:cTn>
                              </p:par>
                            </p:childTnLst>
                          </p:cTn>
                        </p:par>
                        <p:par>
                          <p:cTn id="80" fill="hold">
                            <p:stCondLst>
                              <p:cond delay="1650"/>
                            </p:stCondLst>
                            <p:childTnLst>
                              <p:par>
                                <p:cTn id="81" presetID="42" presetClass="entr" presetSubtype="0" fill="hold"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150"/>
                                        <p:tgtEl>
                                          <p:spTgt spid="18"/>
                                        </p:tgtEl>
                                      </p:cBhvr>
                                    </p:animEffect>
                                    <p:anim calcmode="lin" valueType="num">
                                      <p:cBhvr>
                                        <p:cTn id="84" dur="150" fill="hold"/>
                                        <p:tgtEl>
                                          <p:spTgt spid="18"/>
                                        </p:tgtEl>
                                        <p:attrNameLst>
                                          <p:attrName>ppt_x</p:attrName>
                                        </p:attrNameLst>
                                      </p:cBhvr>
                                      <p:tavLst>
                                        <p:tav tm="0">
                                          <p:val>
                                            <p:strVal val="#ppt_x"/>
                                          </p:val>
                                        </p:tav>
                                        <p:tav tm="100000">
                                          <p:val>
                                            <p:strVal val="#ppt_x"/>
                                          </p:val>
                                        </p:tav>
                                      </p:tavLst>
                                    </p:anim>
                                    <p:anim calcmode="lin" valueType="num">
                                      <p:cBhvr>
                                        <p:cTn id="85" dur="150" fill="hold"/>
                                        <p:tgtEl>
                                          <p:spTgt spid="18"/>
                                        </p:tgtEl>
                                        <p:attrNameLst>
                                          <p:attrName>ppt_y</p:attrName>
                                        </p:attrNameLst>
                                      </p:cBhvr>
                                      <p:tavLst>
                                        <p:tav tm="0">
                                          <p:val>
                                            <p:strVal val="#ppt_y+.1"/>
                                          </p:val>
                                        </p:tav>
                                        <p:tav tm="100000">
                                          <p:val>
                                            <p:strVal val="#ppt_y"/>
                                          </p:val>
                                        </p:tav>
                                      </p:tavLst>
                                    </p:anim>
                                  </p:childTnLst>
                                </p:cTn>
                              </p:par>
                            </p:childTnLst>
                          </p:cTn>
                        </p:par>
                        <p:par>
                          <p:cTn id="86" fill="hold">
                            <p:stCondLst>
                              <p:cond delay="1800"/>
                            </p:stCondLst>
                            <p:childTnLst>
                              <p:par>
                                <p:cTn id="87" presetID="42" presetClass="entr" presetSubtype="0" fill="hold"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150"/>
                                        <p:tgtEl>
                                          <p:spTgt spid="19"/>
                                        </p:tgtEl>
                                      </p:cBhvr>
                                    </p:animEffect>
                                    <p:anim calcmode="lin" valueType="num">
                                      <p:cBhvr>
                                        <p:cTn id="90" dur="150" fill="hold"/>
                                        <p:tgtEl>
                                          <p:spTgt spid="19"/>
                                        </p:tgtEl>
                                        <p:attrNameLst>
                                          <p:attrName>ppt_x</p:attrName>
                                        </p:attrNameLst>
                                      </p:cBhvr>
                                      <p:tavLst>
                                        <p:tav tm="0">
                                          <p:val>
                                            <p:strVal val="#ppt_x"/>
                                          </p:val>
                                        </p:tav>
                                        <p:tav tm="100000">
                                          <p:val>
                                            <p:strVal val="#ppt_x"/>
                                          </p:val>
                                        </p:tav>
                                      </p:tavLst>
                                    </p:anim>
                                    <p:anim calcmode="lin" valueType="num">
                                      <p:cBhvr>
                                        <p:cTn id="91" dur="150" fill="hold"/>
                                        <p:tgtEl>
                                          <p:spTgt spid="19"/>
                                        </p:tgtEl>
                                        <p:attrNameLst>
                                          <p:attrName>ppt_y</p:attrName>
                                        </p:attrNameLst>
                                      </p:cBhvr>
                                      <p:tavLst>
                                        <p:tav tm="0">
                                          <p:val>
                                            <p:strVal val="#ppt_y+.1"/>
                                          </p:val>
                                        </p:tav>
                                        <p:tav tm="100000">
                                          <p:val>
                                            <p:strVal val="#ppt_y"/>
                                          </p:val>
                                        </p:tav>
                                      </p:tavLst>
                                    </p:anim>
                                  </p:childTnLst>
                                </p:cTn>
                              </p:par>
                            </p:childTnLst>
                          </p:cTn>
                        </p:par>
                        <p:par>
                          <p:cTn id="92" fill="hold">
                            <p:stCondLst>
                              <p:cond delay="1950"/>
                            </p:stCondLst>
                            <p:childTnLst>
                              <p:par>
                                <p:cTn id="93" presetID="42" presetClass="entr" presetSubtype="0" fill="hold"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150"/>
                                        <p:tgtEl>
                                          <p:spTgt spid="20"/>
                                        </p:tgtEl>
                                      </p:cBhvr>
                                    </p:animEffect>
                                    <p:anim calcmode="lin" valueType="num">
                                      <p:cBhvr>
                                        <p:cTn id="96" dur="150" fill="hold"/>
                                        <p:tgtEl>
                                          <p:spTgt spid="20"/>
                                        </p:tgtEl>
                                        <p:attrNameLst>
                                          <p:attrName>ppt_x</p:attrName>
                                        </p:attrNameLst>
                                      </p:cBhvr>
                                      <p:tavLst>
                                        <p:tav tm="0">
                                          <p:val>
                                            <p:strVal val="#ppt_x"/>
                                          </p:val>
                                        </p:tav>
                                        <p:tav tm="100000">
                                          <p:val>
                                            <p:strVal val="#ppt_x"/>
                                          </p:val>
                                        </p:tav>
                                      </p:tavLst>
                                    </p:anim>
                                    <p:anim calcmode="lin" valueType="num">
                                      <p:cBhvr>
                                        <p:cTn id="97" dur="150" fill="hold"/>
                                        <p:tgtEl>
                                          <p:spTgt spid="20"/>
                                        </p:tgtEl>
                                        <p:attrNameLst>
                                          <p:attrName>ppt_y</p:attrName>
                                        </p:attrNameLst>
                                      </p:cBhvr>
                                      <p:tavLst>
                                        <p:tav tm="0">
                                          <p:val>
                                            <p:strVal val="#ppt_y+.1"/>
                                          </p:val>
                                        </p:tav>
                                        <p:tav tm="100000">
                                          <p:val>
                                            <p:strVal val="#ppt_y"/>
                                          </p:val>
                                        </p:tav>
                                      </p:tavLst>
                                    </p:anim>
                                  </p:childTnLst>
                                </p:cTn>
                              </p:par>
                            </p:childTnLst>
                          </p:cTn>
                        </p:par>
                        <p:par>
                          <p:cTn id="98" fill="hold">
                            <p:stCondLst>
                              <p:cond delay="2100"/>
                            </p:stCondLst>
                            <p:childTnLst>
                              <p:par>
                                <p:cTn id="99" presetID="42" presetClass="entr" presetSubtype="0" fill="hold" nodeType="after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150"/>
                                        <p:tgtEl>
                                          <p:spTgt spid="21"/>
                                        </p:tgtEl>
                                      </p:cBhvr>
                                    </p:animEffect>
                                    <p:anim calcmode="lin" valueType="num">
                                      <p:cBhvr>
                                        <p:cTn id="102" dur="150" fill="hold"/>
                                        <p:tgtEl>
                                          <p:spTgt spid="21"/>
                                        </p:tgtEl>
                                        <p:attrNameLst>
                                          <p:attrName>ppt_x</p:attrName>
                                        </p:attrNameLst>
                                      </p:cBhvr>
                                      <p:tavLst>
                                        <p:tav tm="0">
                                          <p:val>
                                            <p:strVal val="#ppt_x"/>
                                          </p:val>
                                        </p:tav>
                                        <p:tav tm="100000">
                                          <p:val>
                                            <p:strVal val="#ppt_x"/>
                                          </p:val>
                                        </p:tav>
                                      </p:tavLst>
                                    </p:anim>
                                    <p:anim calcmode="lin" valueType="num">
                                      <p:cBhvr>
                                        <p:cTn id="103" dur="15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100"/>
                                        <p:tgtEl>
                                          <p:spTgt spid="43"/>
                                        </p:tgtEl>
                                      </p:cBhvr>
                                    </p:animEffect>
                                    <p:anim calcmode="lin" valueType="num">
                                      <p:cBhvr>
                                        <p:cTn id="109" dur="100" fill="hold"/>
                                        <p:tgtEl>
                                          <p:spTgt spid="43"/>
                                        </p:tgtEl>
                                        <p:attrNameLst>
                                          <p:attrName>ppt_x</p:attrName>
                                        </p:attrNameLst>
                                      </p:cBhvr>
                                      <p:tavLst>
                                        <p:tav tm="0">
                                          <p:val>
                                            <p:strVal val="#ppt_x"/>
                                          </p:val>
                                        </p:tav>
                                        <p:tav tm="100000">
                                          <p:val>
                                            <p:strVal val="#ppt_x"/>
                                          </p:val>
                                        </p:tav>
                                      </p:tavLst>
                                    </p:anim>
                                    <p:anim calcmode="lin" valueType="num">
                                      <p:cBhvr>
                                        <p:cTn id="110" dur="100" fill="hold"/>
                                        <p:tgtEl>
                                          <p:spTgt spid="43"/>
                                        </p:tgtEl>
                                        <p:attrNameLst>
                                          <p:attrName>ppt_y</p:attrName>
                                        </p:attrNameLst>
                                      </p:cBhvr>
                                      <p:tavLst>
                                        <p:tav tm="0">
                                          <p:val>
                                            <p:strVal val="#ppt_y+.1"/>
                                          </p:val>
                                        </p:tav>
                                        <p:tav tm="100000">
                                          <p:val>
                                            <p:strVal val="#ppt_y"/>
                                          </p:val>
                                        </p:tav>
                                      </p:tavLst>
                                    </p:anim>
                                  </p:childTnLst>
                                </p:cTn>
                              </p:par>
                            </p:childTnLst>
                          </p:cTn>
                        </p:par>
                        <p:par>
                          <p:cTn id="111" fill="hold">
                            <p:stCondLst>
                              <p:cond delay="100"/>
                            </p:stCondLst>
                            <p:childTnLst>
                              <p:par>
                                <p:cTn id="112" presetID="42" presetClass="entr" presetSubtype="0" fill="hold" grpId="0" nodeType="afterEffect">
                                  <p:stCondLst>
                                    <p:cond delay="0"/>
                                  </p:stCondLst>
                                  <p:childTnLst>
                                    <p:set>
                                      <p:cBhvr>
                                        <p:cTn id="113" dur="1" fill="hold">
                                          <p:stCondLst>
                                            <p:cond delay="0"/>
                                          </p:stCondLst>
                                        </p:cTn>
                                        <p:tgtEl>
                                          <p:spTgt spid="52"/>
                                        </p:tgtEl>
                                        <p:attrNameLst>
                                          <p:attrName>style.visibility</p:attrName>
                                        </p:attrNameLst>
                                      </p:cBhvr>
                                      <p:to>
                                        <p:strVal val="visible"/>
                                      </p:to>
                                    </p:set>
                                    <p:animEffect transition="in" filter="fade">
                                      <p:cBhvr>
                                        <p:cTn id="114" dur="100"/>
                                        <p:tgtEl>
                                          <p:spTgt spid="52"/>
                                        </p:tgtEl>
                                      </p:cBhvr>
                                    </p:animEffect>
                                    <p:anim calcmode="lin" valueType="num">
                                      <p:cBhvr>
                                        <p:cTn id="115" dur="100" fill="hold"/>
                                        <p:tgtEl>
                                          <p:spTgt spid="52"/>
                                        </p:tgtEl>
                                        <p:attrNameLst>
                                          <p:attrName>ppt_x</p:attrName>
                                        </p:attrNameLst>
                                      </p:cBhvr>
                                      <p:tavLst>
                                        <p:tav tm="0">
                                          <p:val>
                                            <p:strVal val="#ppt_x"/>
                                          </p:val>
                                        </p:tav>
                                        <p:tav tm="100000">
                                          <p:val>
                                            <p:strVal val="#ppt_x"/>
                                          </p:val>
                                        </p:tav>
                                      </p:tavLst>
                                    </p:anim>
                                    <p:anim calcmode="lin" valueType="num">
                                      <p:cBhvr>
                                        <p:cTn id="116" dur="100" fill="hold"/>
                                        <p:tgtEl>
                                          <p:spTgt spid="52"/>
                                        </p:tgtEl>
                                        <p:attrNameLst>
                                          <p:attrName>ppt_y</p:attrName>
                                        </p:attrNameLst>
                                      </p:cBhvr>
                                      <p:tavLst>
                                        <p:tav tm="0">
                                          <p:val>
                                            <p:strVal val="#ppt_y+.1"/>
                                          </p:val>
                                        </p:tav>
                                        <p:tav tm="100000">
                                          <p:val>
                                            <p:strVal val="#ppt_y"/>
                                          </p:val>
                                        </p:tav>
                                      </p:tavLst>
                                    </p:anim>
                                  </p:childTnLst>
                                </p:cTn>
                              </p:par>
                            </p:childTnLst>
                          </p:cTn>
                        </p:par>
                        <p:par>
                          <p:cTn id="117" fill="hold">
                            <p:stCondLst>
                              <p:cond delay="200"/>
                            </p:stCondLst>
                            <p:childTnLst>
                              <p:par>
                                <p:cTn id="118" presetID="42" presetClass="entr" presetSubtype="0" fill="hold" grpId="0" nodeType="afterEffect">
                                  <p:stCondLst>
                                    <p:cond delay="0"/>
                                  </p:stCondLst>
                                  <p:childTnLst>
                                    <p:set>
                                      <p:cBhvr>
                                        <p:cTn id="119" dur="1" fill="hold">
                                          <p:stCondLst>
                                            <p:cond delay="0"/>
                                          </p:stCondLst>
                                        </p:cTn>
                                        <p:tgtEl>
                                          <p:spTgt spid="58"/>
                                        </p:tgtEl>
                                        <p:attrNameLst>
                                          <p:attrName>style.visibility</p:attrName>
                                        </p:attrNameLst>
                                      </p:cBhvr>
                                      <p:to>
                                        <p:strVal val="visible"/>
                                      </p:to>
                                    </p:set>
                                    <p:animEffect transition="in" filter="fade">
                                      <p:cBhvr>
                                        <p:cTn id="120" dur="100"/>
                                        <p:tgtEl>
                                          <p:spTgt spid="58"/>
                                        </p:tgtEl>
                                      </p:cBhvr>
                                    </p:animEffect>
                                    <p:anim calcmode="lin" valueType="num">
                                      <p:cBhvr>
                                        <p:cTn id="121" dur="100" fill="hold"/>
                                        <p:tgtEl>
                                          <p:spTgt spid="58"/>
                                        </p:tgtEl>
                                        <p:attrNameLst>
                                          <p:attrName>ppt_x</p:attrName>
                                        </p:attrNameLst>
                                      </p:cBhvr>
                                      <p:tavLst>
                                        <p:tav tm="0">
                                          <p:val>
                                            <p:strVal val="#ppt_x"/>
                                          </p:val>
                                        </p:tav>
                                        <p:tav tm="100000">
                                          <p:val>
                                            <p:strVal val="#ppt_x"/>
                                          </p:val>
                                        </p:tav>
                                      </p:tavLst>
                                    </p:anim>
                                    <p:anim calcmode="lin" valueType="num">
                                      <p:cBhvr>
                                        <p:cTn id="122" dur="100" fill="hold"/>
                                        <p:tgtEl>
                                          <p:spTgt spid="58"/>
                                        </p:tgtEl>
                                        <p:attrNameLst>
                                          <p:attrName>ppt_y</p:attrName>
                                        </p:attrNameLst>
                                      </p:cBhvr>
                                      <p:tavLst>
                                        <p:tav tm="0">
                                          <p:val>
                                            <p:strVal val="#ppt_y+.1"/>
                                          </p:val>
                                        </p:tav>
                                        <p:tav tm="100000">
                                          <p:val>
                                            <p:strVal val="#ppt_y"/>
                                          </p:val>
                                        </p:tav>
                                      </p:tavLst>
                                    </p:anim>
                                  </p:childTnLst>
                                </p:cTn>
                              </p:par>
                            </p:childTnLst>
                          </p:cTn>
                        </p:par>
                        <p:par>
                          <p:cTn id="123" fill="hold">
                            <p:stCondLst>
                              <p:cond delay="300"/>
                            </p:stCondLst>
                            <p:childTnLst>
                              <p:par>
                                <p:cTn id="124" presetID="42" presetClass="entr" presetSubtype="0"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Effect transition="in" filter="fade">
                                      <p:cBhvr>
                                        <p:cTn id="126" dur="100"/>
                                        <p:tgtEl>
                                          <p:spTgt spid="53"/>
                                        </p:tgtEl>
                                      </p:cBhvr>
                                    </p:animEffect>
                                    <p:anim calcmode="lin" valueType="num">
                                      <p:cBhvr>
                                        <p:cTn id="127" dur="100" fill="hold"/>
                                        <p:tgtEl>
                                          <p:spTgt spid="53"/>
                                        </p:tgtEl>
                                        <p:attrNameLst>
                                          <p:attrName>ppt_x</p:attrName>
                                        </p:attrNameLst>
                                      </p:cBhvr>
                                      <p:tavLst>
                                        <p:tav tm="0">
                                          <p:val>
                                            <p:strVal val="#ppt_x"/>
                                          </p:val>
                                        </p:tav>
                                        <p:tav tm="100000">
                                          <p:val>
                                            <p:strVal val="#ppt_x"/>
                                          </p:val>
                                        </p:tav>
                                      </p:tavLst>
                                    </p:anim>
                                    <p:anim calcmode="lin" valueType="num">
                                      <p:cBhvr>
                                        <p:cTn id="128" dur="100" fill="hold"/>
                                        <p:tgtEl>
                                          <p:spTgt spid="53"/>
                                        </p:tgtEl>
                                        <p:attrNameLst>
                                          <p:attrName>ppt_y</p:attrName>
                                        </p:attrNameLst>
                                      </p:cBhvr>
                                      <p:tavLst>
                                        <p:tav tm="0">
                                          <p:val>
                                            <p:strVal val="#ppt_y+.1"/>
                                          </p:val>
                                        </p:tav>
                                        <p:tav tm="100000">
                                          <p:val>
                                            <p:strVal val="#ppt_y"/>
                                          </p:val>
                                        </p:tav>
                                      </p:tavLst>
                                    </p:anim>
                                  </p:childTnLst>
                                </p:cTn>
                              </p:par>
                            </p:childTnLst>
                          </p:cTn>
                        </p:par>
                        <p:par>
                          <p:cTn id="129" fill="hold">
                            <p:stCondLst>
                              <p:cond delay="400"/>
                            </p:stCondLst>
                            <p:childTnLst>
                              <p:par>
                                <p:cTn id="130" presetID="42" presetClass="entr" presetSubtype="0" fill="hold" grpId="0" nodeType="afterEffect">
                                  <p:stCondLst>
                                    <p:cond delay="0"/>
                                  </p:stCondLst>
                                  <p:childTnLst>
                                    <p:set>
                                      <p:cBhvr>
                                        <p:cTn id="131" dur="1" fill="hold">
                                          <p:stCondLst>
                                            <p:cond delay="0"/>
                                          </p:stCondLst>
                                        </p:cTn>
                                        <p:tgtEl>
                                          <p:spTgt spid="51"/>
                                        </p:tgtEl>
                                        <p:attrNameLst>
                                          <p:attrName>style.visibility</p:attrName>
                                        </p:attrNameLst>
                                      </p:cBhvr>
                                      <p:to>
                                        <p:strVal val="visible"/>
                                      </p:to>
                                    </p:set>
                                    <p:animEffect transition="in" filter="fade">
                                      <p:cBhvr>
                                        <p:cTn id="132" dur="100"/>
                                        <p:tgtEl>
                                          <p:spTgt spid="51"/>
                                        </p:tgtEl>
                                      </p:cBhvr>
                                    </p:animEffect>
                                    <p:anim calcmode="lin" valueType="num">
                                      <p:cBhvr>
                                        <p:cTn id="133" dur="100" fill="hold"/>
                                        <p:tgtEl>
                                          <p:spTgt spid="51"/>
                                        </p:tgtEl>
                                        <p:attrNameLst>
                                          <p:attrName>ppt_x</p:attrName>
                                        </p:attrNameLst>
                                      </p:cBhvr>
                                      <p:tavLst>
                                        <p:tav tm="0">
                                          <p:val>
                                            <p:strVal val="#ppt_x"/>
                                          </p:val>
                                        </p:tav>
                                        <p:tav tm="100000">
                                          <p:val>
                                            <p:strVal val="#ppt_x"/>
                                          </p:val>
                                        </p:tav>
                                      </p:tavLst>
                                    </p:anim>
                                    <p:anim calcmode="lin" valueType="num">
                                      <p:cBhvr>
                                        <p:cTn id="134" dur="100" fill="hold"/>
                                        <p:tgtEl>
                                          <p:spTgt spid="51"/>
                                        </p:tgtEl>
                                        <p:attrNameLst>
                                          <p:attrName>ppt_y</p:attrName>
                                        </p:attrNameLst>
                                      </p:cBhvr>
                                      <p:tavLst>
                                        <p:tav tm="0">
                                          <p:val>
                                            <p:strVal val="#ppt_y+.1"/>
                                          </p:val>
                                        </p:tav>
                                        <p:tav tm="100000">
                                          <p:val>
                                            <p:strVal val="#ppt_y"/>
                                          </p:val>
                                        </p:tav>
                                      </p:tavLst>
                                    </p:anim>
                                  </p:childTnLst>
                                </p:cTn>
                              </p:par>
                            </p:childTnLst>
                          </p:cTn>
                        </p:par>
                        <p:par>
                          <p:cTn id="135" fill="hold">
                            <p:stCondLst>
                              <p:cond delay="500"/>
                            </p:stCondLst>
                            <p:childTnLst>
                              <p:par>
                                <p:cTn id="136" presetID="42" presetClass="entr" presetSubtype="0" fill="hold" grpId="0" nodeType="afterEffect">
                                  <p:stCondLst>
                                    <p:cond delay="0"/>
                                  </p:stCondLst>
                                  <p:childTnLst>
                                    <p:set>
                                      <p:cBhvr>
                                        <p:cTn id="137" dur="1" fill="hold">
                                          <p:stCondLst>
                                            <p:cond delay="0"/>
                                          </p:stCondLst>
                                        </p:cTn>
                                        <p:tgtEl>
                                          <p:spTgt spid="54"/>
                                        </p:tgtEl>
                                        <p:attrNameLst>
                                          <p:attrName>style.visibility</p:attrName>
                                        </p:attrNameLst>
                                      </p:cBhvr>
                                      <p:to>
                                        <p:strVal val="visible"/>
                                      </p:to>
                                    </p:set>
                                    <p:animEffect transition="in" filter="fade">
                                      <p:cBhvr>
                                        <p:cTn id="138" dur="100"/>
                                        <p:tgtEl>
                                          <p:spTgt spid="54"/>
                                        </p:tgtEl>
                                      </p:cBhvr>
                                    </p:animEffect>
                                    <p:anim calcmode="lin" valueType="num">
                                      <p:cBhvr>
                                        <p:cTn id="139" dur="100" fill="hold"/>
                                        <p:tgtEl>
                                          <p:spTgt spid="54"/>
                                        </p:tgtEl>
                                        <p:attrNameLst>
                                          <p:attrName>ppt_x</p:attrName>
                                        </p:attrNameLst>
                                      </p:cBhvr>
                                      <p:tavLst>
                                        <p:tav tm="0">
                                          <p:val>
                                            <p:strVal val="#ppt_x"/>
                                          </p:val>
                                        </p:tav>
                                        <p:tav tm="100000">
                                          <p:val>
                                            <p:strVal val="#ppt_x"/>
                                          </p:val>
                                        </p:tav>
                                      </p:tavLst>
                                    </p:anim>
                                    <p:anim calcmode="lin" valueType="num">
                                      <p:cBhvr>
                                        <p:cTn id="140" dur="100" fill="hold"/>
                                        <p:tgtEl>
                                          <p:spTgt spid="54"/>
                                        </p:tgtEl>
                                        <p:attrNameLst>
                                          <p:attrName>ppt_y</p:attrName>
                                        </p:attrNameLst>
                                      </p:cBhvr>
                                      <p:tavLst>
                                        <p:tav tm="0">
                                          <p:val>
                                            <p:strVal val="#ppt_y+.1"/>
                                          </p:val>
                                        </p:tav>
                                        <p:tav tm="100000">
                                          <p:val>
                                            <p:strVal val="#ppt_y"/>
                                          </p:val>
                                        </p:tav>
                                      </p:tavLst>
                                    </p:anim>
                                  </p:childTnLst>
                                </p:cTn>
                              </p:par>
                            </p:childTnLst>
                          </p:cTn>
                        </p:par>
                        <p:par>
                          <p:cTn id="141" fill="hold">
                            <p:stCondLst>
                              <p:cond delay="600"/>
                            </p:stCondLst>
                            <p:childTnLst>
                              <p:par>
                                <p:cTn id="142" presetID="42" presetClass="entr" presetSubtype="0" fill="hold" grpId="0" nodeType="afterEffect">
                                  <p:stCondLst>
                                    <p:cond delay="0"/>
                                  </p:stCondLst>
                                  <p:childTnLst>
                                    <p:set>
                                      <p:cBhvr>
                                        <p:cTn id="143" dur="1" fill="hold">
                                          <p:stCondLst>
                                            <p:cond delay="0"/>
                                          </p:stCondLst>
                                        </p:cTn>
                                        <p:tgtEl>
                                          <p:spTgt spid="55"/>
                                        </p:tgtEl>
                                        <p:attrNameLst>
                                          <p:attrName>style.visibility</p:attrName>
                                        </p:attrNameLst>
                                      </p:cBhvr>
                                      <p:to>
                                        <p:strVal val="visible"/>
                                      </p:to>
                                    </p:set>
                                    <p:animEffect transition="in" filter="fade">
                                      <p:cBhvr>
                                        <p:cTn id="144" dur="100"/>
                                        <p:tgtEl>
                                          <p:spTgt spid="55"/>
                                        </p:tgtEl>
                                      </p:cBhvr>
                                    </p:animEffect>
                                    <p:anim calcmode="lin" valueType="num">
                                      <p:cBhvr>
                                        <p:cTn id="145" dur="100" fill="hold"/>
                                        <p:tgtEl>
                                          <p:spTgt spid="55"/>
                                        </p:tgtEl>
                                        <p:attrNameLst>
                                          <p:attrName>ppt_x</p:attrName>
                                        </p:attrNameLst>
                                      </p:cBhvr>
                                      <p:tavLst>
                                        <p:tav tm="0">
                                          <p:val>
                                            <p:strVal val="#ppt_x"/>
                                          </p:val>
                                        </p:tav>
                                        <p:tav tm="100000">
                                          <p:val>
                                            <p:strVal val="#ppt_x"/>
                                          </p:val>
                                        </p:tav>
                                      </p:tavLst>
                                    </p:anim>
                                    <p:anim calcmode="lin" valueType="num">
                                      <p:cBhvr>
                                        <p:cTn id="146" dur="100" fill="hold"/>
                                        <p:tgtEl>
                                          <p:spTgt spid="55"/>
                                        </p:tgtEl>
                                        <p:attrNameLst>
                                          <p:attrName>ppt_y</p:attrName>
                                        </p:attrNameLst>
                                      </p:cBhvr>
                                      <p:tavLst>
                                        <p:tav tm="0">
                                          <p:val>
                                            <p:strVal val="#ppt_y+.1"/>
                                          </p:val>
                                        </p:tav>
                                        <p:tav tm="100000">
                                          <p:val>
                                            <p:strVal val="#ppt_y"/>
                                          </p:val>
                                        </p:tav>
                                      </p:tavLst>
                                    </p:anim>
                                  </p:childTnLst>
                                </p:cTn>
                              </p:par>
                            </p:childTnLst>
                          </p:cTn>
                        </p:par>
                        <p:par>
                          <p:cTn id="147" fill="hold">
                            <p:stCondLst>
                              <p:cond delay="700"/>
                            </p:stCondLst>
                            <p:childTnLst>
                              <p:par>
                                <p:cTn id="148" presetID="42" presetClass="entr" presetSubtype="0" fill="hold" grpId="0" nodeType="afterEffect">
                                  <p:stCondLst>
                                    <p:cond delay="0"/>
                                  </p:stCondLst>
                                  <p:childTnLst>
                                    <p:set>
                                      <p:cBhvr>
                                        <p:cTn id="149" dur="1" fill="hold">
                                          <p:stCondLst>
                                            <p:cond delay="0"/>
                                          </p:stCondLst>
                                        </p:cTn>
                                        <p:tgtEl>
                                          <p:spTgt spid="56"/>
                                        </p:tgtEl>
                                        <p:attrNameLst>
                                          <p:attrName>style.visibility</p:attrName>
                                        </p:attrNameLst>
                                      </p:cBhvr>
                                      <p:to>
                                        <p:strVal val="visible"/>
                                      </p:to>
                                    </p:set>
                                    <p:animEffect transition="in" filter="fade">
                                      <p:cBhvr>
                                        <p:cTn id="150" dur="100"/>
                                        <p:tgtEl>
                                          <p:spTgt spid="56"/>
                                        </p:tgtEl>
                                      </p:cBhvr>
                                    </p:animEffect>
                                    <p:anim calcmode="lin" valueType="num">
                                      <p:cBhvr>
                                        <p:cTn id="151" dur="100" fill="hold"/>
                                        <p:tgtEl>
                                          <p:spTgt spid="56"/>
                                        </p:tgtEl>
                                        <p:attrNameLst>
                                          <p:attrName>ppt_x</p:attrName>
                                        </p:attrNameLst>
                                      </p:cBhvr>
                                      <p:tavLst>
                                        <p:tav tm="0">
                                          <p:val>
                                            <p:strVal val="#ppt_x"/>
                                          </p:val>
                                        </p:tav>
                                        <p:tav tm="100000">
                                          <p:val>
                                            <p:strVal val="#ppt_x"/>
                                          </p:val>
                                        </p:tav>
                                      </p:tavLst>
                                    </p:anim>
                                    <p:anim calcmode="lin" valueType="num">
                                      <p:cBhvr>
                                        <p:cTn id="152" dur="100" fill="hold"/>
                                        <p:tgtEl>
                                          <p:spTgt spid="56"/>
                                        </p:tgtEl>
                                        <p:attrNameLst>
                                          <p:attrName>ppt_y</p:attrName>
                                        </p:attrNameLst>
                                      </p:cBhvr>
                                      <p:tavLst>
                                        <p:tav tm="0">
                                          <p:val>
                                            <p:strVal val="#ppt_y+.1"/>
                                          </p:val>
                                        </p:tav>
                                        <p:tav tm="100000">
                                          <p:val>
                                            <p:strVal val="#ppt_y"/>
                                          </p:val>
                                        </p:tav>
                                      </p:tavLst>
                                    </p:anim>
                                  </p:childTnLst>
                                </p:cTn>
                              </p:par>
                            </p:childTnLst>
                          </p:cTn>
                        </p:par>
                        <p:par>
                          <p:cTn id="153" fill="hold">
                            <p:stCondLst>
                              <p:cond delay="800"/>
                            </p:stCondLst>
                            <p:childTnLst>
                              <p:par>
                                <p:cTn id="154" presetID="42" presetClass="entr" presetSubtype="0" fill="hold" grpId="0" nodeType="afterEffect">
                                  <p:stCondLst>
                                    <p:cond delay="0"/>
                                  </p:stCondLst>
                                  <p:childTnLst>
                                    <p:set>
                                      <p:cBhvr>
                                        <p:cTn id="155" dur="1" fill="hold">
                                          <p:stCondLst>
                                            <p:cond delay="0"/>
                                          </p:stCondLst>
                                        </p:cTn>
                                        <p:tgtEl>
                                          <p:spTgt spid="44"/>
                                        </p:tgtEl>
                                        <p:attrNameLst>
                                          <p:attrName>style.visibility</p:attrName>
                                        </p:attrNameLst>
                                      </p:cBhvr>
                                      <p:to>
                                        <p:strVal val="visible"/>
                                      </p:to>
                                    </p:set>
                                    <p:animEffect transition="in" filter="fade">
                                      <p:cBhvr>
                                        <p:cTn id="156" dur="100"/>
                                        <p:tgtEl>
                                          <p:spTgt spid="44"/>
                                        </p:tgtEl>
                                      </p:cBhvr>
                                    </p:animEffect>
                                    <p:anim calcmode="lin" valueType="num">
                                      <p:cBhvr>
                                        <p:cTn id="157" dur="100" fill="hold"/>
                                        <p:tgtEl>
                                          <p:spTgt spid="44"/>
                                        </p:tgtEl>
                                        <p:attrNameLst>
                                          <p:attrName>ppt_x</p:attrName>
                                        </p:attrNameLst>
                                      </p:cBhvr>
                                      <p:tavLst>
                                        <p:tav tm="0">
                                          <p:val>
                                            <p:strVal val="#ppt_x"/>
                                          </p:val>
                                        </p:tav>
                                        <p:tav tm="100000">
                                          <p:val>
                                            <p:strVal val="#ppt_x"/>
                                          </p:val>
                                        </p:tav>
                                      </p:tavLst>
                                    </p:anim>
                                    <p:anim calcmode="lin" valueType="num">
                                      <p:cBhvr>
                                        <p:cTn id="158" dur="100" fill="hold"/>
                                        <p:tgtEl>
                                          <p:spTgt spid="44"/>
                                        </p:tgtEl>
                                        <p:attrNameLst>
                                          <p:attrName>ppt_y</p:attrName>
                                        </p:attrNameLst>
                                      </p:cBhvr>
                                      <p:tavLst>
                                        <p:tav tm="0">
                                          <p:val>
                                            <p:strVal val="#ppt_y+.1"/>
                                          </p:val>
                                        </p:tav>
                                        <p:tav tm="100000">
                                          <p:val>
                                            <p:strVal val="#ppt_y"/>
                                          </p:val>
                                        </p:tav>
                                      </p:tavLst>
                                    </p:anim>
                                  </p:childTnLst>
                                </p:cTn>
                              </p:par>
                            </p:childTnLst>
                          </p:cTn>
                        </p:par>
                        <p:par>
                          <p:cTn id="159" fill="hold">
                            <p:stCondLst>
                              <p:cond delay="900"/>
                            </p:stCondLst>
                            <p:childTnLst>
                              <p:par>
                                <p:cTn id="160" presetID="42" presetClass="entr" presetSubtype="0" fill="hold" grpId="0" nodeType="afterEffect">
                                  <p:stCondLst>
                                    <p:cond delay="0"/>
                                  </p:stCondLst>
                                  <p:childTnLst>
                                    <p:set>
                                      <p:cBhvr>
                                        <p:cTn id="161" dur="1" fill="hold">
                                          <p:stCondLst>
                                            <p:cond delay="0"/>
                                          </p:stCondLst>
                                        </p:cTn>
                                        <p:tgtEl>
                                          <p:spTgt spid="45"/>
                                        </p:tgtEl>
                                        <p:attrNameLst>
                                          <p:attrName>style.visibility</p:attrName>
                                        </p:attrNameLst>
                                      </p:cBhvr>
                                      <p:to>
                                        <p:strVal val="visible"/>
                                      </p:to>
                                    </p:set>
                                    <p:animEffect transition="in" filter="fade">
                                      <p:cBhvr>
                                        <p:cTn id="162" dur="100"/>
                                        <p:tgtEl>
                                          <p:spTgt spid="45"/>
                                        </p:tgtEl>
                                      </p:cBhvr>
                                    </p:animEffect>
                                    <p:anim calcmode="lin" valueType="num">
                                      <p:cBhvr>
                                        <p:cTn id="163" dur="100" fill="hold"/>
                                        <p:tgtEl>
                                          <p:spTgt spid="45"/>
                                        </p:tgtEl>
                                        <p:attrNameLst>
                                          <p:attrName>ppt_x</p:attrName>
                                        </p:attrNameLst>
                                      </p:cBhvr>
                                      <p:tavLst>
                                        <p:tav tm="0">
                                          <p:val>
                                            <p:strVal val="#ppt_x"/>
                                          </p:val>
                                        </p:tav>
                                        <p:tav tm="100000">
                                          <p:val>
                                            <p:strVal val="#ppt_x"/>
                                          </p:val>
                                        </p:tav>
                                      </p:tavLst>
                                    </p:anim>
                                    <p:anim calcmode="lin" valueType="num">
                                      <p:cBhvr>
                                        <p:cTn id="164" dur="100" fill="hold"/>
                                        <p:tgtEl>
                                          <p:spTgt spid="45"/>
                                        </p:tgtEl>
                                        <p:attrNameLst>
                                          <p:attrName>ppt_y</p:attrName>
                                        </p:attrNameLst>
                                      </p:cBhvr>
                                      <p:tavLst>
                                        <p:tav tm="0">
                                          <p:val>
                                            <p:strVal val="#ppt_y+.1"/>
                                          </p:val>
                                        </p:tav>
                                        <p:tav tm="100000">
                                          <p:val>
                                            <p:strVal val="#ppt_y"/>
                                          </p:val>
                                        </p:tav>
                                      </p:tavLst>
                                    </p:anim>
                                  </p:childTnLst>
                                </p:cTn>
                              </p:par>
                            </p:childTnLst>
                          </p:cTn>
                        </p:par>
                        <p:par>
                          <p:cTn id="165" fill="hold">
                            <p:stCondLst>
                              <p:cond delay="1000"/>
                            </p:stCondLst>
                            <p:childTnLst>
                              <p:par>
                                <p:cTn id="166" presetID="42" presetClass="entr" presetSubtype="0" fill="hold" grpId="0" nodeType="afterEffect">
                                  <p:stCondLst>
                                    <p:cond delay="0"/>
                                  </p:stCondLst>
                                  <p:childTnLst>
                                    <p:set>
                                      <p:cBhvr>
                                        <p:cTn id="167" dur="1" fill="hold">
                                          <p:stCondLst>
                                            <p:cond delay="0"/>
                                          </p:stCondLst>
                                        </p:cTn>
                                        <p:tgtEl>
                                          <p:spTgt spid="46"/>
                                        </p:tgtEl>
                                        <p:attrNameLst>
                                          <p:attrName>style.visibility</p:attrName>
                                        </p:attrNameLst>
                                      </p:cBhvr>
                                      <p:to>
                                        <p:strVal val="visible"/>
                                      </p:to>
                                    </p:set>
                                    <p:animEffect transition="in" filter="fade">
                                      <p:cBhvr>
                                        <p:cTn id="168" dur="100"/>
                                        <p:tgtEl>
                                          <p:spTgt spid="46"/>
                                        </p:tgtEl>
                                      </p:cBhvr>
                                    </p:animEffect>
                                    <p:anim calcmode="lin" valueType="num">
                                      <p:cBhvr>
                                        <p:cTn id="169" dur="100" fill="hold"/>
                                        <p:tgtEl>
                                          <p:spTgt spid="46"/>
                                        </p:tgtEl>
                                        <p:attrNameLst>
                                          <p:attrName>ppt_x</p:attrName>
                                        </p:attrNameLst>
                                      </p:cBhvr>
                                      <p:tavLst>
                                        <p:tav tm="0">
                                          <p:val>
                                            <p:strVal val="#ppt_x"/>
                                          </p:val>
                                        </p:tav>
                                        <p:tav tm="100000">
                                          <p:val>
                                            <p:strVal val="#ppt_x"/>
                                          </p:val>
                                        </p:tav>
                                      </p:tavLst>
                                    </p:anim>
                                    <p:anim calcmode="lin" valueType="num">
                                      <p:cBhvr>
                                        <p:cTn id="170" dur="100" fill="hold"/>
                                        <p:tgtEl>
                                          <p:spTgt spid="46"/>
                                        </p:tgtEl>
                                        <p:attrNameLst>
                                          <p:attrName>ppt_y</p:attrName>
                                        </p:attrNameLst>
                                      </p:cBhvr>
                                      <p:tavLst>
                                        <p:tav tm="0">
                                          <p:val>
                                            <p:strVal val="#ppt_y+.1"/>
                                          </p:val>
                                        </p:tav>
                                        <p:tav tm="100000">
                                          <p:val>
                                            <p:strVal val="#ppt_y"/>
                                          </p:val>
                                        </p:tav>
                                      </p:tavLst>
                                    </p:anim>
                                  </p:childTnLst>
                                </p:cTn>
                              </p:par>
                            </p:childTnLst>
                          </p:cTn>
                        </p:par>
                        <p:par>
                          <p:cTn id="171" fill="hold">
                            <p:stCondLst>
                              <p:cond delay="1100"/>
                            </p:stCondLst>
                            <p:childTnLst>
                              <p:par>
                                <p:cTn id="172" presetID="42" presetClass="entr" presetSubtype="0" fill="hold" grpId="0" nodeType="afterEffect">
                                  <p:stCondLst>
                                    <p:cond delay="0"/>
                                  </p:stCondLst>
                                  <p:childTnLst>
                                    <p:set>
                                      <p:cBhvr>
                                        <p:cTn id="173" dur="1" fill="hold">
                                          <p:stCondLst>
                                            <p:cond delay="0"/>
                                          </p:stCondLst>
                                        </p:cTn>
                                        <p:tgtEl>
                                          <p:spTgt spid="47"/>
                                        </p:tgtEl>
                                        <p:attrNameLst>
                                          <p:attrName>style.visibility</p:attrName>
                                        </p:attrNameLst>
                                      </p:cBhvr>
                                      <p:to>
                                        <p:strVal val="visible"/>
                                      </p:to>
                                    </p:set>
                                    <p:animEffect transition="in" filter="fade">
                                      <p:cBhvr>
                                        <p:cTn id="174" dur="100"/>
                                        <p:tgtEl>
                                          <p:spTgt spid="47"/>
                                        </p:tgtEl>
                                      </p:cBhvr>
                                    </p:animEffect>
                                    <p:anim calcmode="lin" valueType="num">
                                      <p:cBhvr>
                                        <p:cTn id="175" dur="100" fill="hold"/>
                                        <p:tgtEl>
                                          <p:spTgt spid="47"/>
                                        </p:tgtEl>
                                        <p:attrNameLst>
                                          <p:attrName>ppt_x</p:attrName>
                                        </p:attrNameLst>
                                      </p:cBhvr>
                                      <p:tavLst>
                                        <p:tav tm="0">
                                          <p:val>
                                            <p:strVal val="#ppt_x"/>
                                          </p:val>
                                        </p:tav>
                                        <p:tav tm="100000">
                                          <p:val>
                                            <p:strVal val="#ppt_x"/>
                                          </p:val>
                                        </p:tav>
                                      </p:tavLst>
                                    </p:anim>
                                    <p:anim calcmode="lin" valueType="num">
                                      <p:cBhvr>
                                        <p:cTn id="176" dur="100" fill="hold"/>
                                        <p:tgtEl>
                                          <p:spTgt spid="47"/>
                                        </p:tgtEl>
                                        <p:attrNameLst>
                                          <p:attrName>ppt_y</p:attrName>
                                        </p:attrNameLst>
                                      </p:cBhvr>
                                      <p:tavLst>
                                        <p:tav tm="0">
                                          <p:val>
                                            <p:strVal val="#ppt_y+.1"/>
                                          </p:val>
                                        </p:tav>
                                        <p:tav tm="100000">
                                          <p:val>
                                            <p:strVal val="#ppt_y"/>
                                          </p:val>
                                        </p:tav>
                                      </p:tavLst>
                                    </p:anim>
                                  </p:childTnLst>
                                </p:cTn>
                              </p:par>
                            </p:childTnLst>
                          </p:cTn>
                        </p:par>
                        <p:par>
                          <p:cTn id="177" fill="hold">
                            <p:stCondLst>
                              <p:cond delay="1200"/>
                            </p:stCondLst>
                            <p:childTnLst>
                              <p:par>
                                <p:cTn id="178" presetID="42" presetClass="entr" presetSubtype="0" fill="hold" grpId="0" nodeType="afterEffect">
                                  <p:stCondLst>
                                    <p:cond delay="0"/>
                                  </p:stCondLst>
                                  <p:childTnLst>
                                    <p:set>
                                      <p:cBhvr>
                                        <p:cTn id="179" dur="1" fill="hold">
                                          <p:stCondLst>
                                            <p:cond delay="0"/>
                                          </p:stCondLst>
                                        </p:cTn>
                                        <p:tgtEl>
                                          <p:spTgt spid="48"/>
                                        </p:tgtEl>
                                        <p:attrNameLst>
                                          <p:attrName>style.visibility</p:attrName>
                                        </p:attrNameLst>
                                      </p:cBhvr>
                                      <p:to>
                                        <p:strVal val="visible"/>
                                      </p:to>
                                    </p:set>
                                    <p:animEffect transition="in" filter="fade">
                                      <p:cBhvr>
                                        <p:cTn id="180" dur="100"/>
                                        <p:tgtEl>
                                          <p:spTgt spid="48"/>
                                        </p:tgtEl>
                                      </p:cBhvr>
                                    </p:animEffect>
                                    <p:anim calcmode="lin" valueType="num">
                                      <p:cBhvr>
                                        <p:cTn id="181" dur="100" fill="hold"/>
                                        <p:tgtEl>
                                          <p:spTgt spid="48"/>
                                        </p:tgtEl>
                                        <p:attrNameLst>
                                          <p:attrName>ppt_x</p:attrName>
                                        </p:attrNameLst>
                                      </p:cBhvr>
                                      <p:tavLst>
                                        <p:tav tm="0">
                                          <p:val>
                                            <p:strVal val="#ppt_x"/>
                                          </p:val>
                                        </p:tav>
                                        <p:tav tm="100000">
                                          <p:val>
                                            <p:strVal val="#ppt_x"/>
                                          </p:val>
                                        </p:tav>
                                      </p:tavLst>
                                    </p:anim>
                                    <p:anim calcmode="lin" valueType="num">
                                      <p:cBhvr>
                                        <p:cTn id="182" dur="100" fill="hold"/>
                                        <p:tgtEl>
                                          <p:spTgt spid="48"/>
                                        </p:tgtEl>
                                        <p:attrNameLst>
                                          <p:attrName>ppt_y</p:attrName>
                                        </p:attrNameLst>
                                      </p:cBhvr>
                                      <p:tavLst>
                                        <p:tav tm="0">
                                          <p:val>
                                            <p:strVal val="#ppt_y+.1"/>
                                          </p:val>
                                        </p:tav>
                                        <p:tav tm="100000">
                                          <p:val>
                                            <p:strVal val="#ppt_y"/>
                                          </p:val>
                                        </p:tav>
                                      </p:tavLst>
                                    </p:anim>
                                  </p:childTnLst>
                                </p:cTn>
                              </p:par>
                            </p:childTnLst>
                          </p:cTn>
                        </p:par>
                        <p:par>
                          <p:cTn id="183" fill="hold">
                            <p:stCondLst>
                              <p:cond delay="1300"/>
                            </p:stCondLst>
                            <p:childTnLst>
                              <p:par>
                                <p:cTn id="184" presetID="42" presetClass="entr" presetSubtype="0" fill="hold" grpId="0" nodeType="afterEffect">
                                  <p:stCondLst>
                                    <p:cond delay="0"/>
                                  </p:stCondLst>
                                  <p:childTnLst>
                                    <p:set>
                                      <p:cBhvr>
                                        <p:cTn id="185" dur="1" fill="hold">
                                          <p:stCondLst>
                                            <p:cond delay="0"/>
                                          </p:stCondLst>
                                        </p:cTn>
                                        <p:tgtEl>
                                          <p:spTgt spid="49"/>
                                        </p:tgtEl>
                                        <p:attrNameLst>
                                          <p:attrName>style.visibility</p:attrName>
                                        </p:attrNameLst>
                                      </p:cBhvr>
                                      <p:to>
                                        <p:strVal val="visible"/>
                                      </p:to>
                                    </p:set>
                                    <p:animEffect transition="in" filter="fade">
                                      <p:cBhvr>
                                        <p:cTn id="186" dur="100"/>
                                        <p:tgtEl>
                                          <p:spTgt spid="49"/>
                                        </p:tgtEl>
                                      </p:cBhvr>
                                    </p:animEffect>
                                    <p:anim calcmode="lin" valueType="num">
                                      <p:cBhvr>
                                        <p:cTn id="187" dur="100" fill="hold"/>
                                        <p:tgtEl>
                                          <p:spTgt spid="49"/>
                                        </p:tgtEl>
                                        <p:attrNameLst>
                                          <p:attrName>ppt_x</p:attrName>
                                        </p:attrNameLst>
                                      </p:cBhvr>
                                      <p:tavLst>
                                        <p:tav tm="0">
                                          <p:val>
                                            <p:strVal val="#ppt_x"/>
                                          </p:val>
                                        </p:tav>
                                        <p:tav tm="100000">
                                          <p:val>
                                            <p:strVal val="#ppt_x"/>
                                          </p:val>
                                        </p:tav>
                                      </p:tavLst>
                                    </p:anim>
                                    <p:anim calcmode="lin" valueType="num">
                                      <p:cBhvr>
                                        <p:cTn id="188" dur="100" fill="hold"/>
                                        <p:tgtEl>
                                          <p:spTgt spid="49"/>
                                        </p:tgtEl>
                                        <p:attrNameLst>
                                          <p:attrName>ppt_y</p:attrName>
                                        </p:attrNameLst>
                                      </p:cBhvr>
                                      <p:tavLst>
                                        <p:tav tm="0">
                                          <p:val>
                                            <p:strVal val="#ppt_y+.1"/>
                                          </p:val>
                                        </p:tav>
                                        <p:tav tm="100000">
                                          <p:val>
                                            <p:strVal val="#ppt_y"/>
                                          </p:val>
                                        </p:tav>
                                      </p:tavLst>
                                    </p:anim>
                                  </p:childTnLst>
                                </p:cTn>
                              </p:par>
                            </p:childTnLst>
                          </p:cTn>
                        </p:par>
                        <p:par>
                          <p:cTn id="189" fill="hold">
                            <p:stCondLst>
                              <p:cond delay="1400"/>
                            </p:stCondLst>
                            <p:childTnLst>
                              <p:par>
                                <p:cTn id="190" presetID="42" presetClass="entr" presetSubtype="0" fill="hold" grpId="0" nodeType="afterEffect">
                                  <p:stCondLst>
                                    <p:cond delay="0"/>
                                  </p:stCondLst>
                                  <p:childTnLst>
                                    <p:set>
                                      <p:cBhvr>
                                        <p:cTn id="191" dur="1" fill="hold">
                                          <p:stCondLst>
                                            <p:cond delay="0"/>
                                          </p:stCondLst>
                                        </p:cTn>
                                        <p:tgtEl>
                                          <p:spTgt spid="50"/>
                                        </p:tgtEl>
                                        <p:attrNameLst>
                                          <p:attrName>style.visibility</p:attrName>
                                        </p:attrNameLst>
                                      </p:cBhvr>
                                      <p:to>
                                        <p:strVal val="visible"/>
                                      </p:to>
                                    </p:set>
                                    <p:animEffect transition="in" filter="fade">
                                      <p:cBhvr>
                                        <p:cTn id="192" dur="100"/>
                                        <p:tgtEl>
                                          <p:spTgt spid="50"/>
                                        </p:tgtEl>
                                      </p:cBhvr>
                                    </p:animEffect>
                                    <p:anim calcmode="lin" valueType="num">
                                      <p:cBhvr>
                                        <p:cTn id="193" dur="100" fill="hold"/>
                                        <p:tgtEl>
                                          <p:spTgt spid="50"/>
                                        </p:tgtEl>
                                        <p:attrNameLst>
                                          <p:attrName>ppt_x</p:attrName>
                                        </p:attrNameLst>
                                      </p:cBhvr>
                                      <p:tavLst>
                                        <p:tav tm="0">
                                          <p:val>
                                            <p:strVal val="#ppt_x"/>
                                          </p:val>
                                        </p:tav>
                                        <p:tav tm="100000">
                                          <p:val>
                                            <p:strVal val="#ppt_x"/>
                                          </p:val>
                                        </p:tav>
                                      </p:tavLst>
                                    </p:anim>
                                    <p:anim calcmode="lin" valueType="num">
                                      <p:cBhvr>
                                        <p:cTn id="194" dur="1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grpId="0" nodeType="clickEffect">
                                  <p:stCondLst>
                                    <p:cond delay="0"/>
                                  </p:stCondLst>
                                  <p:childTnLst>
                                    <p:set>
                                      <p:cBhvr>
                                        <p:cTn id="198" dur="1" fill="hold">
                                          <p:stCondLst>
                                            <p:cond delay="0"/>
                                          </p:stCondLst>
                                        </p:cTn>
                                        <p:tgtEl>
                                          <p:spTgt spid="60"/>
                                        </p:tgtEl>
                                        <p:attrNameLst>
                                          <p:attrName>style.visibility</p:attrName>
                                        </p:attrNameLst>
                                      </p:cBhvr>
                                      <p:to>
                                        <p:strVal val="visible"/>
                                      </p:to>
                                    </p:set>
                                    <p:animEffect transition="in" filter="fade">
                                      <p:cBhvr>
                                        <p:cTn id="19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8" grpId="0"/>
      <p:bldP spid="60" grpId="0" animBg="1"/>
      <p:bldP spid="6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What’s the rate?</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525" t="69263" r="4299" b="19513"/>
          <a:stretch/>
        </p:blipFill>
        <p:spPr>
          <a:xfrm>
            <a:off x="70990" y="1508761"/>
            <a:ext cx="12050020" cy="1137350"/>
          </a:xfrm>
          <a:prstGeom prst="rect">
            <a:avLst/>
          </a:prstGeom>
        </p:spPr>
      </p:pic>
      <p:sp>
        <p:nvSpPr>
          <p:cNvPr id="28" name="Rectangle 27"/>
          <p:cNvSpPr/>
          <p:nvPr/>
        </p:nvSpPr>
        <p:spPr>
          <a:xfrm>
            <a:off x="2512291" y="1549576"/>
            <a:ext cx="1681019" cy="10437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21555" t="80949" r="63014" b="10686"/>
          <a:stretch/>
        </p:blipFill>
        <p:spPr>
          <a:xfrm>
            <a:off x="74447" y="2815827"/>
            <a:ext cx="6149756" cy="2583712"/>
          </a:xfrm>
          <a:prstGeom prst="rect">
            <a:avLst/>
          </a:prstGeom>
        </p:spPr>
      </p:pic>
      <p:sp>
        <p:nvSpPr>
          <p:cNvPr id="31" name="Right Bracket 30"/>
          <p:cNvSpPr/>
          <p:nvPr/>
        </p:nvSpPr>
        <p:spPr>
          <a:xfrm rot="16200000" flipV="1">
            <a:off x="2832061" y="1923831"/>
            <a:ext cx="172713" cy="2325742"/>
          </a:xfrm>
          <a:prstGeom prst="rightBracket">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ight Bracket 31"/>
          <p:cNvSpPr/>
          <p:nvPr/>
        </p:nvSpPr>
        <p:spPr>
          <a:xfrm rot="5400000">
            <a:off x="2029561" y="4852129"/>
            <a:ext cx="261871" cy="696176"/>
          </a:xfrm>
          <a:prstGeom prst="rightBracket">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ight Bracket 32"/>
          <p:cNvSpPr/>
          <p:nvPr/>
        </p:nvSpPr>
        <p:spPr>
          <a:xfrm rot="5400000">
            <a:off x="3432361" y="4834750"/>
            <a:ext cx="274399" cy="717441"/>
          </a:xfrm>
          <a:prstGeom prst="rightBracket">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ket 33"/>
          <p:cNvSpPr/>
          <p:nvPr/>
        </p:nvSpPr>
        <p:spPr>
          <a:xfrm rot="5400000">
            <a:off x="2735438" y="4828940"/>
            <a:ext cx="274879" cy="728586"/>
          </a:xfrm>
          <a:prstGeom prst="rightBracket">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6400800" y="2792598"/>
            <a:ext cx="5853117" cy="2862322"/>
          </a:xfrm>
          <a:prstGeom prst="rect">
            <a:avLst/>
          </a:prstGeom>
          <a:noFill/>
          <a:ln w="38100">
            <a:noFill/>
          </a:ln>
        </p:spPr>
        <p:txBody>
          <a:bodyPr wrap="square" rtlCol="0">
            <a:spAutoFit/>
          </a:bodyPr>
          <a:lstStyle/>
          <a:p>
            <a:r>
              <a:rPr lang="en-US" sz="3600" dirty="0"/>
              <a:t>Count big boxes to estimate rate </a:t>
            </a:r>
          </a:p>
          <a:p>
            <a:r>
              <a:rPr lang="en-US" sz="3600" dirty="0"/>
              <a:t>  1	   2	     3      4      5     6</a:t>
            </a:r>
          </a:p>
          <a:p>
            <a:r>
              <a:rPr lang="en-US" sz="3600" dirty="0"/>
              <a:t>300 - 150 - 100 - 75 - 60 - 50</a:t>
            </a:r>
          </a:p>
          <a:p>
            <a:endParaRPr lang="en-US" sz="3600" dirty="0"/>
          </a:p>
        </p:txBody>
      </p:sp>
      <p:sp>
        <p:nvSpPr>
          <p:cNvPr id="3" name="TextBox 2"/>
          <p:cNvSpPr txBox="1"/>
          <p:nvPr/>
        </p:nvSpPr>
        <p:spPr>
          <a:xfrm>
            <a:off x="5029201" y="643185"/>
            <a:ext cx="3009013" cy="769441"/>
          </a:xfrm>
          <a:prstGeom prst="rect">
            <a:avLst/>
          </a:prstGeom>
          <a:noFill/>
        </p:spPr>
        <p:txBody>
          <a:bodyPr wrap="square" rtlCol="0">
            <a:spAutoFit/>
          </a:bodyPr>
          <a:lstStyle/>
          <a:p>
            <a:r>
              <a:rPr lang="en-US" sz="4400" b="1" dirty="0">
                <a:solidFill>
                  <a:srgbClr val="FF0000"/>
                </a:solidFill>
              </a:rPr>
              <a:t>Method #2</a:t>
            </a:r>
          </a:p>
        </p:txBody>
      </p:sp>
      <p:sp>
        <p:nvSpPr>
          <p:cNvPr id="4" name="TextBox 3"/>
          <p:cNvSpPr txBox="1"/>
          <p:nvPr/>
        </p:nvSpPr>
        <p:spPr>
          <a:xfrm>
            <a:off x="1945089" y="5362532"/>
            <a:ext cx="446567" cy="584775"/>
          </a:xfrm>
          <a:prstGeom prst="rect">
            <a:avLst/>
          </a:prstGeom>
          <a:noFill/>
        </p:spPr>
        <p:txBody>
          <a:bodyPr wrap="square" rtlCol="0">
            <a:spAutoFit/>
          </a:bodyPr>
          <a:lstStyle/>
          <a:p>
            <a:r>
              <a:rPr lang="en-US" sz="3200" dirty="0"/>
              <a:t>1</a:t>
            </a:r>
          </a:p>
        </p:txBody>
      </p:sp>
      <p:sp>
        <p:nvSpPr>
          <p:cNvPr id="42" name="TextBox 41"/>
          <p:cNvSpPr txBox="1"/>
          <p:nvPr/>
        </p:nvSpPr>
        <p:spPr>
          <a:xfrm>
            <a:off x="2649593" y="5365896"/>
            <a:ext cx="446567" cy="584775"/>
          </a:xfrm>
          <a:prstGeom prst="rect">
            <a:avLst/>
          </a:prstGeom>
          <a:noFill/>
        </p:spPr>
        <p:txBody>
          <a:bodyPr wrap="square" rtlCol="0">
            <a:spAutoFit/>
          </a:bodyPr>
          <a:lstStyle/>
          <a:p>
            <a:r>
              <a:rPr lang="en-US" sz="3200" dirty="0"/>
              <a:t>2</a:t>
            </a:r>
          </a:p>
        </p:txBody>
      </p:sp>
      <p:sp>
        <p:nvSpPr>
          <p:cNvPr id="43" name="TextBox 42"/>
          <p:cNvSpPr txBox="1"/>
          <p:nvPr/>
        </p:nvSpPr>
        <p:spPr>
          <a:xfrm>
            <a:off x="3386493" y="5362532"/>
            <a:ext cx="446567" cy="584775"/>
          </a:xfrm>
          <a:prstGeom prst="rect">
            <a:avLst/>
          </a:prstGeom>
          <a:noFill/>
        </p:spPr>
        <p:txBody>
          <a:bodyPr wrap="square" rtlCol="0">
            <a:spAutoFit/>
          </a:bodyPr>
          <a:lstStyle/>
          <a:p>
            <a:r>
              <a:rPr lang="en-US" sz="3200" dirty="0"/>
              <a:t>3</a:t>
            </a:r>
          </a:p>
        </p:txBody>
      </p:sp>
      <mc:AlternateContent xmlns:mc="http://schemas.openxmlformats.org/markup-compatibility/2006" xmlns:a14="http://schemas.microsoft.com/office/drawing/2010/main">
        <mc:Choice Requires="a14">
          <p:sp>
            <p:nvSpPr>
              <p:cNvPr id="6" name="TextBox 5"/>
              <p:cNvSpPr txBox="1"/>
              <p:nvPr/>
            </p:nvSpPr>
            <p:spPr>
              <a:xfrm>
                <a:off x="6400800" y="5439475"/>
                <a:ext cx="5592726" cy="1015663"/>
              </a:xfrm>
              <a:prstGeom prst="rect">
                <a:avLst/>
              </a:prstGeom>
              <a:noFill/>
              <a:ln w="38100">
                <a:solidFill>
                  <a:srgbClr val="FF0000"/>
                </a:solidFill>
              </a:ln>
            </p:spPr>
            <p:txBody>
              <a:bodyPr wrap="square" rtlCol="0">
                <a:spAutoFit/>
              </a:bodyPr>
              <a:lstStyle/>
              <a:p>
                <a:r>
                  <a:rPr lang="en-US" sz="6000" dirty="0"/>
                  <a:t>3 + “a little” </a:t>
                </a:r>
                <a14:m>
                  <m:oMath xmlns:m="http://schemas.openxmlformats.org/officeDocument/2006/math">
                    <m:r>
                      <a:rPr lang="en-US" sz="6000" i="1" dirty="0" smtClean="0">
                        <a:latin typeface="Cambria Math" panose="02040503050406030204" pitchFamily="18" charset="0"/>
                        <a:ea typeface="Cambria Math" panose="02040503050406030204" pitchFamily="18" charset="0"/>
                      </a:rPr>
                      <m:t>≅</m:t>
                    </m:r>
                  </m:oMath>
                </a14:m>
                <a:r>
                  <a:rPr lang="en-US" sz="6000" dirty="0"/>
                  <a:t> 90</a:t>
                </a:r>
              </a:p>
            </p:txBody>
          </p:sp>
        </mc:Choice>
        <mc:Fallback xmlns="">
          <p:sp>
            <p:nvSpPr>
              <p:cNvPr id="6" name="TextBox 5"/>
              <p:cNvSpPr txBox="1">
                <a:spLocks noRot="1" noChangeAspect="1" noMove="1" noResize="1" noEditPoints="1" noAdjustHandles="1" noChangeArrowheads="1" noChangeShapeType="1" noTextEdit="1"/>
              </p:cNvSpPr>
              <p:nvPr/>
            </p:nvSpPr>
            <p:spPr>
              <a:xfrm>
                <a:off x="6400800" y="5439475"/>
                <a:ext cx="5592726" cy="1015663"/>
              </a:xfrm>
              <a:prstGeom prst="rect">
                <a:avLst/>
              </a:prstGeom>
              <a:blipFill rotWithShape="0">
                <a:blip r:embed="rId4"/>
                <a:stretch>
                  <a:fillRect l="-6176" t="-15607" r="-5200" b="-36416"/>
                </a:stretch>
              </a:blipFill>
              <a:ln w="38100">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266147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fade">
                                      <p:cBhvr>
                                        <p:cTn id="22" dur="500"/>
                                        <p:tgtEl>
                                          <p:spTgt spid="37">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xEl>
                                              <p:pRg st="1" end="1"/>
                                            </p:txEl>
                                          </p:spTgt>
                                        </p:tgtEl>
                                        <p:attrNameLst>
                                          <p:attrName>style.visibility</p:attrName>
                                        </p:attrNameLst>
                                      </p:cBhvr>
                                      <p:to>
                                        <p:strVal val="visible"/>
                                      </p:to>
                                    </p:set>
                                    <p:animEffect transition="in" filter="fade">
                                      <p:cBhvr>
                                        <p:cTn id="25" dur="500"/>
                                        <p:tgtEl>
                                          <p:spTgt spid="37">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xEl>
                                              <p:pRg st="2" end="2"/>
                                            </p:txEl>
                                          </p:spTgt>
                                        </p:tgtEl>
                                        <p:attrNameLst>
                                          <p:attrName>style.visibility</p:attrName>
                                        </p:attrNameLst>
                                      </p:cBhvr>
                                      <p:to>
                                        <p:strVal val="visible"/>
                                      </p:to>
                                    </p:set>
                                    <p:animEffect transition="in" filter="fade">
                                      <p:cBhvr>
                                        <p:cTn id="28" dur="500"/>
                                        <p:tgtEl>
                                          <p:spTgt spid="3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250"/>
                                        <p:tgtEl>
                                          <p:spTgt spid="32"/>
                                        </p:tgtEl>
                                      </p:cBhvr>
                                    </p:animEffect>
                                  </p:childTnLst>
                                </p:cTn>
                              </p:par>
                            </p:childTnLst>
                          </p:cTn>
                        </p:par>
                        <p:par>
                          <p:cTn id="34" fill="hold">
                            <p:stCondLst>
                              <p:cond delay="250"/>
                            </p:stCondLst>
                            <p:childTnLst>
                              <p:par>
                                <p:cTn id="35" presetID="10" presetClass="entr" presetSubtype="0"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250"/>
                                        <p:tgtEl>
                                          <p:spTgt spid="4"/>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250"/>
                                        <p:tgtEl>
                                          <p:spTgt spid="34"/>
                                        </p:tgtEl>
                                      </p:cBhvr>
                                    </p:animEffect>
                                  </p:childTnLst>
                                </p:cTn>
                              </p:par>
                            </p:childTnLst>
                          </p:cTn>
                        </p:par>
                        <p:par>
                          <p:cTn id="42" fill="hold">
                            <p:stCondLst>
                              <p:cond delay="750"/>
                            </p:stCondLst>
                            <p:childTnLst>
                              <p:par>
                                <p:cTn id="43" presetID="10" presetClass="entr" presetSubtype="0"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250"/>
                                        <p:tgtEl>
                                          <p:spTgt spid="42"/>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250"/>
                                        <p:tgtEl>
                                          <p:spTgt spid="33"/>
                                        </p:tgtEl>
                                      </p:cBhvr>
                                    </p:animEffect>
                                  </p:childTnLst>
                                </p:cTn>
                              </p:par>
                            </p:childTnLst>
                          </p:cTn>
                        </p:par>
                        <p:par>
                          <p:cTn id="50" fill="hold">
                            <p:stCondLst>
                              <p:cond delay="1250"/>
                            </p:stCondLst>
                            <p:childTnLst>
                              <p:par>
                                <p:cTn id="51" presetID="10" presetClass="entr" presetSubtype="0"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250"/>
                                        <p:tgtEl>
                                          <p:spTgt spid="4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2" grpId="0" animBg="1"/>
      <p:bldP spid="33" grpId="0" animBg="1"/>
      <p:bldP spid="34" grpId="0" animBg="1"/>
      <p:bldP spid="37" grpId="0" build="allAtOnce"/>
      <p:bldP spid="4" grpId="0"/>
      <p:bldP spid="42" grpId="0"/>
      <p:bldP spid="43" grpId="0"/>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92" y="297745"/>
            <a:ext cx="6927180" cy="1325563"/>
          </a:xfrm>
        </p:spPr>
        <p:txBody>
          <a:bodyPr/>
          <a:lstStyle/>
          <a:p>
            <a:r>
              <a:rPr lang="en-US" b="1" dirty="0">
                <a:solidFill>
                  <a:srgbClr val="FFFF00"/>
                </a:solidFill>
              </a:rPr>
              <a:t>A Simple Step-by-Step Method for Interpreting ECGs</a:t>
            </a:r>
          </a:p>
        </p:txBody>
      </p:sp>
      <p:sp>
        <p:nvSpPr>
          <p:cNvPr id="3" name="Content Placeholder 2"/>
          <p:cNvSpPr>
            <a:spLocks noGrp="1"/>
          </p:cNvSpPr>
          <p:nvPr>
            <p:ph idx="1"/>
          </p:nvPr>
        </p:nvSpPr>
        <p:spPr/>
        <p:txBody>
          <a:bodyPr>
            <a:normAutofit/>
          </a:bodyPr>
          <a:lstStyle/>
          <a:p>
            <a:r>
              <a:rPr lang="en-US" sz="4000" dirty="0"/>
              <a:t>Be systematic</a:t>
            </a:r>
          </a:p>
          <a:p>
            <a:pPr lvl="1"/>
            <a:r>
              <a:rPr lang="en-US" sz="3600" dirty="0"/>
              <a:t>Rate</a:t>
            </a:r>
          </a:p>
          <a:p>
            <a:pPr lvl="1"/>
            <a:r>
              <a:rPr lang="en-US" sz="3600" dirty="0"/>
              <a:t>Rhythm</a:t>
            </a:r>
          </a:p>
          <a:p>
            <a:pPr lvl="1"/>
            <a:r>
              <a:rPr lang="en-US" sz="3600" dirty="0"/>
              <a:t>Intervals</a:t>
            </a:r>
          </a:p>
          <a:p>
            <a:pPr lvl="1"/>
            <a:r>
              <a:rPr lang="en-US" sz="3600" dirty="0"/>
              <a:t>QRS Axis</a:t>
            </a:r>
          </a:p>
          <a:p>
            <a:pPr lvl="1"/>
            <a:r>
              <a:rPr lang="en-US" sz="3600" dirty="0"/>
              <a:t>Presence of Hypertrophy</a:t>
            </a:r>
          </a:p>
          <a:p>
            <a:pPr lvl="1"/>
            <a:r>
              <a:rPr lang="en-US" sz="3600" dirty="0"/>
              <a:t>Signs of Ischemia</a:t>
            </a:r>
          </a:p>
        </p:txBody>
      </p:sp>
      <p:sp>
        <p:nvSpPr>
          <p:cNvPr id="5" name="Arrow: Right 4"/>
          <p:cNvSpPr/>
          <p:nvPr/>
        </p:nvSpPr>
        <p:spPr>
          <a:xfrm>
            <a:off x="6096000" y="2057399"/>
            <a:ext cx="2968580" cy="1229933"/>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 name="Rectangle 6"/>
          <p:cNvSpPr/>
          <p:nvPr/>
        </p:nvSpPr>
        <p:spPr>
          <a:xfrm>
            <a:off x="1194827" y="2911204"/>
            <a:ext cx="2126512" cy="752256"/>
          </a:xfrm>
          <a:prstGeom prst="rect">
            <a:avLst/>
          </a:prstGeom>
          <a:noFill/>
          <a:ln w="76200">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324EE24-22E2-4DBD-B0D9-C6D63CA97D1C}"/>
              </a:ext>
            </a:extLst>
          </p:cNvPr>
          <p:cNvPicPr>
            <a:picLocks noChangeAspect="1"/>
          </p:cNvPicPr>
          <p:nvPr/>
        </p:nvPicPr>
        <p:blipFill>
          <a:blip r:embed="rId2"/>
          <a:stretch>
            <a:fillRect/>
          </a:stretch>
        </p:blipFill>
        <p:spPr>
          <a:xfrm>
            <a:off x="9265919" y="0"/>
            <a:ext cx="2926081" cy="6858000"/>
          </a:xfrm>
          <a:prstGeom prst="rect">
            <a:avLst/>
          </a:prstGeom>
        </p:spPr>
      </p:pic>
    </p:spTree>
    <p:extLst>
      <p:ext uri="{BB962C8B-B14F-4D97-AF65-F5344CB8AC3E}">
        <p14:creationId xmlns:p14="http://schemas.microsoft.com/office/powerpoint/2010/main" val="1540610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838200" y="1357793"/>
            <a:ext cx="10515600" cy="4351338"/>
          </a:xfrm>
        </p:spPr>
        <p:txBody>
          <a:bodyPr>
            <a:normAutofit/>
          </a:bodyPr>
          <a:lstStyle/>
          <a:p>
            <a:r>
              <a:rPr lang="en-US" sz="4000" dirty="0"/>
              <a:t>Determine if sinus rhythm</a:t>
            </a:r>
          </a:p>
          <a:p>
            <a:pPr lvl="1"/>
            <a:r>
              <a:rPr lang="en-US" sz="3600" dirty="0"/>
              <a:t>P upright in lead II </a:t>
            </a:r>
          </a:p>
          <a:p>
            <a:pPr marL="457200" lvl="1" indent="0">
              <a:buNone/>
            </a:pPr>
            <a:endParaRPr lang="en-US" sz="3600" dirty="0"/>
          </a:p>
        </p:txBody>
      </p:sp>
      <p:sp>
        <p:nvSpPr>
          <p:cNvPr id="5" name="Title 1"/>
          <p:cNvSpPr txBox="1">
            <a:spLocks/>
          </p:cNvSpPr>
          <p:nvPr/>
        </p:nvSpPr>
        <p:spPr>
          <a:xfrm>
            <a:off x="838200" y="2942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FF00"/>
                </a:solidFill>
              </a:rPr>
              <a:t>What’s the rhythm?</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525" t="69263" r="27803" b="19513"/>
          <a:stretch/>
        </p:blipFill>
        <p:spPr>
          <a:xfrm>
            <a:off x="175111" y="3390304"/>
            <a:ext cx="11841778" cy="1500253"/>
          </a:xfrm>
          <a:prstGeom prst="rect">
            <a:avLst/>
          </a:prstGeom>
        </p:spPr>
      </p:pic>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21555" t="80949" r="63014" b="10686"/>
          <a:stretch/>
        </p:blipFill>
        <p:spPr>
          <a:xfrm>
            <a:off x="1933955" y="2887104"/>
            <a:ext cx="8043542" cy="3379353"/>
          </a:xfrm>
          <a:prstGeom prst="rect">
            <a:avLst/>
          </a:prstGeom>
        </p:spPr>
      </p:pic>
      <p:sp>
        <p:nvSpPr>
          <p:cNvPr id="28" name="Oval 27"/>
          <p:cNvSpPr/>
          <p:nvPr/>
        </p:nvSpPr>
        <p:spPr>
          <a:xfrm>
            <a:off x="2980627" y="4890557"/>
            <a:ext cx="913241" cy="872701"/>
          </a:xfrm>
          <a:prstGeom prst="ellipse">
            <a:avLst/>
          </a:prstGeom>
          <a:no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flipV="1">
            <a:off x="3054475" y="3533462"/>
            <a:ext cx="765544" cy="15204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062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45A411-F71C-4A0A-B7E2-5248F302AF0E}"/>
              </a:ext>
            </a:extLst>
          </p:cNvPr>
          <p:cNvSpPr txBox="1">
            <a:spLocks/>
          </p:cNvSpPr>
          <p:nvPr/>
        </p:nvSpPr>
        <p:spPr>
          <a:xfrm>
            <a:off x="598517" y="403283"/>
            <a:ext cx="9620596" cy="5167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Access the tools at: </a:t>
            </a:r>
          </a:p>
          <a:p>
            <a:r>
              <a:rPr lang="en-US" sz="3200" b="1" dirty="0">
                <a:solidFill>
                  <a:srgbClr val="FFFF00"/>
                </a:solidFill>
              </a:rPr>
              <a:t>https://www.holisticaremd.com/ecg</a:t>
            </a:r>
          </a:p>
        </p:txBody>
      </p:sp>
    </p:spTree>
    <p:extLst>
      <p:ext uri="{BB962C8B-B14F-4D97-AF65-F5344CB8AC3E}">
        <p14:creationId xmlns:p14="http://schemas.microsoft.com/office/powerpoint/2010/main" val="1092903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838200" y="1357793"/>
            <a:ext cx="10515600" cy="4351338"/>
          </a:xfrm>
        </p:spPr>
        <p:txBody>
          <a:bodyPr>
            <a:normAutofit/>
          </a:bodyPr>
          <a:lstStyle/>
          <a:p>
            <a:r>
              <a:rPr lang="en-US" sz="4000" dirty="0"/>
              <a:t>Determine if sinus rhythm</a:t>
            </a:r>
          </a:p>
          <a:p>
            <a:pPr lvl="1"/>
            <a:r>
              <a:rPr lang="en-US" sz="3600" dirty="0"/>
              <a:t>P wave Present before every QRS complex and vice versa</a:t>
            </a:r>
          </a:p>
          <a:p>
            <a:pPr marL="457200" lvl="1" indent="0">
              <a:buNone/>
            </a:pPr>
            <a:endParaRPr lang="en-US" sz="3600" dirty="0"/>
          </a:p>
        </p:txBody>
      </p:sp>
      <p:sp>
        <p:nvSpPr>
          <p:cNvPr id="5" name="Title 1"/>
          <p:cNvSpPr txBox="1">
            <a:spLocks/>
          </p:cNvSpPr>
          <p:nvPr/>
        </p:nvSpPr>
        <p:spPr>
          <a:xfrm>
            <a:off x="838200" y="2942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FF00"/>
                </a:solidFill>
              </a:rPr>
              <a:t>What’s the rhythm?</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525" t="69263" r="27803" b="19513"/>
          <a:stretch/>
        </p:blipFill>
        <p:spPr>
          <a:xfrm>
            <a:off x="175111" y="3128591"/>
            <a:ext cx="11841778" cy="1500253"/>
          </a:xfrm>
          <a:prstGeom prst="rect">
            <a:avLst/>
          </a:prstGeom>
        </p:spPr>
      </p:pic>
      <p:cxnSp>
        <p:nvCxnSpPr>
          <p:cNvPr id="12" name="Straight Arrow Connector 11"/>
          <p:cNvCxnSpPr/>
          <p:nvPr/>
        </p:nvCxnSpPr>
        <p:spPr>
          <a:xfrm flipV="1">
            <a:off x="7085750" y="4179970"/>
            <a:ext cx="0" cy="7040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156165" y="4179970"/>
            <a:ext cx="0" cy="7040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9219137" y="4179970"/>
            <a:ext cx="0" cy="7040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0282109" y="4179970"/>
            <a:ext cx="0" cy="7040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004816" y="4118904"/>
            <a:ext cx="0" cy="7040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028676" y="4152198"/>
            <a:ext cx="0" cy="7040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025105" y="4152198"/>
            <a:ext cx="0" cy="7040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026211" y="4152198"/>
            <a:ext cx="0" cy="7040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040927" y="4170734"/>
            <a:ext cx="0" cy="7040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058998" y="4152198"/>
            <a:ext cx="0" cy="7040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11290002" y="4179970"/>
            <a:ext cx="0" cy="7040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855377" y="3354175"/>
            <a:ext cx="0" cy="704088"/>
          </a:xfrm>
          <a:prstGeom prst="straightConnector1">
            <a:avLst/>
          </a:prstGeom>
          <a:ln w="76200">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925792" y="3354175"/>
            <a:ext cx="0" cy="704088"/>
          </a:xfrm>
          <a:prstGeom prst="straightConnector1">
            <a:avLst/>
          </a:prstGeom>
          <a:ln w="76200">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8988764" y="3354175"/>
            <a:ext cx="0" cy="704088"/>
          </a:xfrm>
          <a:prstGeom prst="straightConnector1">
            <a:avLst/>
          </a:prstGeom>
          <a:ln w="76200">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0051736" y="3354175"/>
            <a:ext cx="0" cy="704088"/>
          </a:xfrm>
          <a:prstGeom prst="straightConnector1">
            <a:avLst/>
          </a:prstGeom>
          <a:ln w="76200">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774443" y="3293109"/>
            <a:ext cx="0" cy="704088"/>
          </a:xfrm>
          <a:prstGeom prst="straightConnector1">
            <a:avLst/>
          </a:prstGeom>
          <a:ln w="76200">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798303" y="3326403"/>
            <a:ext cx="0" cy="704088"/>
          </a:xfrm>
          <a:prstGeom prst="straightConnector1">
            <a:avLst/>
          </a:prstGeom>
          <a:ln w="76200">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794732" y="3326403"/>
            <a:ext cx="0" cy="704088"/>
          </a:xfrm>
          <a:prstGeom prst="straightConnector1">
            <a:avLst/>
          </a:prstGeom>
          <a:ln w="76200">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795838" y="3326403"/>
            <a:ext cx="0" cy="704088"/>
          </a:xfrm>
          <a:prstGeom prst="straightConnector1">
            <a:avLst/>
          </a:prstGeom>
          <a:ln w="76200">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810554" y="3344939"/>
            <a:ext cx="0" cy="704088"/>
          </a:xfrm>
          <a:prstGeom prst="straightConnector1">
            <a:avLst/>
          </a:prstGeom>
          <a:ln w="76200">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828625" y="3326403"/>
            <a:ext cx="0" cy="704088"/>
          </a:xfrm>
          <a:prstGeom prst="straightConnector1">
            <a:avLst/>
          </a:prstGeom>
          <a:ln w="76200">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1059629" y="3354175"/>
            <a:ext cx="0" cy="704088"/>
          </a:xfrm>
          <a:prstGeom prst="straightConnector1">
            <a:avLst/>
          </a:prstGeom>
          <a:ln w="76200">
            <a:solidFill>
              <a:srgbClr val="5B9BD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92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00"/>
                                        <p:tgtEl>
                                          <p:spTgt spid="46"/>
                                        </p:tgtEl>
                                      </p:cBhvr>
                                    </p:animEffect>
                                  </p:childTnLst>
                                </p:cTn>
                              </p:par>
                            </p:childTnLst>
                          </p:cTn>
                        </p:par>
                        <p:par>
                          <p:cTn id="8" fill="hold">
                            <p:stCondLst>
                              <p:cond delay="2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00"/>
                                        <p:tgtEl>
                                          <p:spTgt spid="22"/>
                                        </p:tgtEl>
                                      </p:cBhvr>
                                    </p:animEffect>
                                  </p:childTnLst>
                                </p:cTn>
                              </p:par>
                            </p:childTnLst>
                          </p:cTn>
                        </p:par>
                        <p:par>
                          <p:cTn id="12" fill="hold">
                            <p:stCondLst>
                              <p:cond delay="400"/>
                            </p:stCondLst>
                            <p:childTnLst>
                              <p:par>
                                <p:cTn id="13" presetID="10" presetClass="entr" presetSubtype="0"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200"/>
                                        <p:tgtEl>
                                          <p:spTgt spid="45"/>
                                        </p:tgtEl>
                                      </p:cBhvr>
                                    </p:animEffect>
                                  </p:childTnLst>
                                </p:cTn>
                              </p:par>
                            </p:childTnLst>
                          </p:cTn>
                        </p:par>
                        <p:par>
                          <p:cTn id="16" fill="hold">
                            <p:stCondLst>
                              <p:cond delay="6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200"/>
                                        <p:tgtEl>
                                          <p:spTgt spid="21"/>
                                        </p:tgtEl>
                                      </p:cBhvr>
                                    </p:animEffect>
                                  </p:childTnLst>
                                </p:cTn>
                              </p:par>
                            </p:childTnLst>
                          </p:cTn>
                        </p:par>
                        <p:par>
                          <p:cTn id="20" fill="hold">
                            <p:stCondLst>
                              <p:cond delay="800"/>
                            </p:stCondLst>
                            <p:childTnLst>
                              <p:par>
                                <p:cTn id="21" presetID="10" presetClass="entr" presetSubtype="0"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200"/>
                                        <p:tgtEl>
                                          <p:spTgt spid="44"/>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200"/>
                                        <p:tgtEl>
                                          <p:spTgt spid="20"/>
                                        </p:tgtEl>
                                      </p:cBhvr>
                                    </p:animEffect>
                                  </p:childTnLst>
                                </p:cTn>
                              </p:par>
                            </p:childTnLst>
                          </p:cTn>
                        </p:par>
                        <p:par>
                          <p:cTn id="28" fill="hold">
                            <p:stCondLst>
                              <p:cond delay="1200"/>
                            </p:stCondLst>
                            <p:childTnLst>
                              <p:par>
                                <p:cTn id="29" presetID="10" presetClass="entr" presetSubtype="0"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200"/>
                                        <p:tgtEl>
                                          <p:spTgt spid="43"/>
                                        </p:tgtEl>
                                      </p:cBhvr>
                                    </p:animEffect>
                                  </p:childTnLst>
                                </p:cTn>
                              </p:par>
                            </p:childTnLst>
                          </p:cTn>
                        </p:par>
                        <p:par>
                          <p:cTn id="32" fill="hold">
                            <p:stCondLst>
                              <p:cond delay="14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00"/>
                                        <p:tgtEl>
                                          <p:spTgt spid="19"/>
                                        </p:tgtEl>
                                      </p:cBhvr>
                                    </p:animEffect>
                                  </p:childTnLst>
                                </p:cTn>
                              </p:par>
                            </p:childTnLst>
                          </p:cTn>
                        </p:par>
                        <p:par>
                          <p:cTn id="36" fill="hold">
                            <p:stCondLst>
                              <p:cond delay="1600"/>
                            </p:stCondLst>
                            <p:childTnLst>
                              <p:par>
                                <p:cTn id="37" presetID="10" presetClass="entr" presetSubtype="0"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200"/>
                                        <p:tgtEl>
                                          <p:spTgt spid="42"/>
                                        </p:tgtEl>
                                      </p:cBhvr>
                                    </p:animEffect>
                                  </p:childTnLst>
                                </p:cTn>
                              </p:par>
                            </p:childTnLst>
                          </p:cTn>
                        </p:par>
                        <p:par>
                          <p:cTn id="40" fill="hold">
                            <p:stCondLst>
                              <p:cond delay="1800"/>
                            </p:stCondLst>
                            <p:childTnLst>
                              <p:par>
                                <p:cTn id="41" presetID="10"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200"/>
                                        <p:tgtEl>
                                          <p:spTgt spid="18"/>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200"/>
                                        <p:tgtEl>
                                          <p:spTgt spid="47"/>
                                        </p:tgtEl>
                                      </p:cBhvr>
                                    </p:animEffect>
                                  </p:childTnLst>
                                </p:cTn>
                              </p:par>
                            </p:childTnLst>
                          </p:cTn>
                        </p:par>
                        <p:par>
                          <p:cTn id="48" fill="hold">
                            <p:stCondLst>
                              <p:cond delay="2200"/>
                            </p:stCondLst>
                            <p:childTnLst>
                              <p:par>
                                <p:cTn id="49" presetID="10"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200"/>
                                        <p:tgtEl>
                                          <p:spTgt spid="23"/>
                                        </p:tgtEl>
                                      </p:cBhvr>
                                    </p:animEffect>
                                  </p:childTnLst>
                                </p:cTn>
                              </p:par>
                            </p:childTnLst>
                          </p:cTn>
                        </p:par>
                        <p:par>
                          <p:cTn id="52" fill="hold">
                            <p:stCondLst>
                              <p:cond delay="2400"/>
                            </p:stCondLst>
                            <p:childTnLst>
                              <p:par>
                                <p:cTn id="53" presetID="10" presetClass="entr" presetSubtype="0" fill="hold"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200"/>
                                        <p:tgtEl>
                                          <p:spTgt spid="38"/>
                                        </p:tgtEl>
                                      </p:cBhvr>
                                    </p:animEffect>
                                  </p:childTnLst>
                                </p:cTn>
                              </p:par>
                            </p:childTnLst>
                          </p:cTn>
                        </p:par>
                        <p:par>
                          <p:cTn id="56" fill="hold">
                            <p:stCondLst>
                              <p:cond delay="2600"/>
                            </p:stCondLst>
                            <p:childTnLst>
                              <p:par>
                                <p:cTn id="57" presetID="10" presetClass="entr" presetSubtype="0"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200"/>
                                        <p:tgtEl>
                                          <p:spTgt spid="12"/>
                                        </p:tgtEl>
                                      </p:cBhvr>
                                    </p:animEffect>
                                  </p:childTnLst>
                                </p:cTn>
                              </p:par>
                            </p:childTnLst>
                          </p:cTn>
                        </p:par>
                        <p:par>
                          <p:cTn id="60" fill="hold">
                            <p:stCondLst>
                              <p:cond delay="2800"/>
                            </p:stCondLst>
                            <p:childTnLst>
                              <p:par>
                                <p:cTn id="61" presetID="10" presetClass="entr" presetSubtype="0"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200"/>
                                        <p:tgtEl>
                                          <p:spTgt spid="39"/>
                                        </p:tgtEl>
                                      </p:cBhvr>
                                    </p:animEffect>
                                  </p:childTnLst>
                                </p:cTn>
                              </p:par>
                            </p:childTnLst>
                          </p:cTn>
                        </p:par>
                        <p:par>
                          <p:cTn id="64" fill="hold">
                            <p:stCondLst>
                              <p:cond delay="3000"/>
                            </p:stCondLst>
                            <p:childTnLst>
                              <p:par>
                                <p:cTn id="65" presetID="10" presetClass="entr" presetSubtype="0"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200"/>
                                        <p:tgtEl>
                                          <p:spTgt spid="13"/>
                                        </p:tgtEl>
                                      </p:cBhvr>
                                    </p:animEffect>
                                  </p:childTnLst>
                                </p:cTn>
                              </p:par>
                            </p:childTnLst>
                          </p:cTn>
                        </p:par>
                        <p:par>
                          <p:cTn id="68" fill="hold">
                            <p:stCondLst>
                              <p:cond delay="3200"/>
                            </p:stCondLst>
                            <p:childTnLst>
                              <p:par>
                                <p:cTn id="69" presetID="10" presetClass="entr" presetSubtype="0" fill="hold"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200"/>
                                        <p:tgtEl>
                                          <p:spTgt spid="40"/>
                                        </p:tgtEl>
                                      </p:cBhvr>
                                    </p:animEffect>
                                  </p:childTnLst>
                                </p:cTn>
                              </p:par>
                            </p:childTnLst>
                          </p:cTn>
                        </p:par>
                        <p:par>
                          <p:cTn id="72" fill="hold">
                            <p:stCondLst>
                              <p:cond delay="3400"/>
                            </p:stCondLst>
                            <p:childTnLst>
                              <p:par>
                                <p:cTn id="73" presetID="10" presetClass="entr" presetSubtype="0" fill="hold"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200"/>
                                        <p:tgtEl>
                                          <p:spTgt spid="14"/>
                                        </p:tgtEl>
                                      </p:cBhvr>
                                    </p:animEffect>
                                  </p:childTnLst>
                                </p:cTn>
                              </p:par>
                            </p:childTnLst>
                          </p:cTn>
                        </p:par>
                        <p:par>
                          <p:cTn id="76" fill="hold">
                            <p:stCondLst>
                              <p:cond delay="3600"/>
                            </p:stCondLst>
                            <p:childTnLst>
                              <p:par>
                                <p:cTn id="77" presetID="10" presetClass="entr" presetSubtype="0" fill="hold"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200"/>
                                        <p:tgtEl>
                                          <p:spTgt spid="41"/>
                                        </p:tgtEl>
                                      </p:cBhvr>
                                    </p:animEffect>
                                  </p:childTnLst>
                                </p:cTn>
                              </p:par>
                            </p:childTnLst>
                          </p:cTn>
                        </p:par>
                        <p:par>
                          <p:cTn id="80" fill="hold">
                            <p:stCondLst>
                              <p:cond delay="3800"/>
                            </p:stCondLst>
                            <p:childTnLst>
                              <p:par>
                                <p:cTn id="81" presetID="10" presetClass="entr" presetSubtype="0"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00"/>
                                        <p:tgtEl>
                                          <p:spTgt spid="15"/>
                                        </p:tgtEl>
                                      </p:cBhvr>
                                    </p:animEffect>
                                  </p:childTnLst>
                                </p:cTn>
                              </p:par>
                            </p:childTnLst>
                          </p:cTn>
                        </p:par>
                        <p:par>
                          <p:cTn id="84" fill="hold">
                            <p:stCondLst>
                              <p:cond delay="4000"/>
                            </p:stCondLst>
                            <p:childTnLst>
                              <p:par>
                                <p:cTn id="85" presetID="10" presetClass="entr" presetSubtype="0" fill="hold" nodeType="after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200"/>
                                        <p:tgtEl>
                                          <p:spTgt spid="48"/>
                                        </p:tgtEl>
                                      </p:cBhvr>
                                    </p:animEffect>
                                  </p:childTnLst>
                                </p:cTn>
                              </p:par>
                            </p:childTnLst>
                          </p:cTn>
                        </p:par>
                        <p:par>
                          <p:cTn id="88" fill="hold">
                            <p:stCondLst>
                              <p:cond delay="4200"/>
                            </p:stCondLst>
                            <p:childTnLst>
                              <p:par>
                                <p:cTn id="89" presetID="10" presetClass="entr" presetSubtype="0" fill="hold"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2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838200" y="1357793"/>
            <a:ext cx="10515600" cy="4351338"/>
          </a:xfrm>
        </p:spPr>
        <p:txBody>
          <a:bodyPr>
            <a:normAutofit/>
          </a:bodyPr>
          <a:lstStyle/>
          <a:p>
            <a:r>
              <a:rPr lang="en-US" sz="4000" dirty="0"/>
              <a:t>Determine if sinus rhythm</a:t>
            </a:r>
          </a:p>
          <a:p>
            <a:pPr lvl="1"/>
            <a:r>
              <a:rPr lang="en-US" sz="3600" dirty="0"/>
              <a:t>P and QRS complexes occur regularly</a:t>
            </a:r>
          </a:p>
          <a:p>
            <a:pPr marL="457200" lvl="1" indent="0">
              <a:buNone/>
            </a:pPr>
            <a:endParaRPr lang="en-US" sz="3600" dirty="0"/>
          </a:p>
        </p:txBody>
      </p:sp>
      <p:sp>
        <p:nvSpPr>
          <p:cNvPr id="5" name="Title 1"/>
          <p:cNvSpPr txBox="1">
            <a:spLocks/>
          </p:cNvSpPr>
          <p:nvPr/>
        </p:nvSpPr>
        <p:spPr>
          <a:xfrm>
            <a:off x="838200" y="2942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FF00"/>
                </a:solidFill>
              </a:rPr>
              <a:t>What’s the rhythm?</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525" t="69263" r="27803" b="19513"/>
          <a:stretch/>
        </p:blipFill>
        <p:spPr>
          <a:xfrm>
            <a:off x="175111" y="3826655"/>
            <a:ext cx="11841778" cy="1500253"/>
          </a:xfrm>
          <a:prstGeom prst="rect">
            <a:avLst/>
          </a:prstGeom>
        </p:spPr>
      </p:pic>
      <p:sp>
        <p:nvSpPr>
          <p:cNvPr id="3" name="Right Bracket 2"/>
          <p:cNvSpPr/>
          <p:nvPr/>
        </p:nvSpPr>
        <p:spPr>
          <a:xfrm rot="16200000" flipV="1">
            <a:off x="2447042" y="3633463"/>
            <a:ext cx="209544" cy="999461"/>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ket 12"/>
          <p:cNvSpPr/>
          <p:nvPr/>
        </p:nvSpPr>
        <p:spPr>
          <a:xfrm rot="16200000" flipV="1">
            <a:off x="1451849" y="3642099"/>
            <a:ext cx="209544" cy="999461"/>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ket 13"/>
          <p:cNvSpPr/>
          <p:nvPr/>
        </p:nvSpPr>
        <p:spPr>
          <a:xfrm rot="16200000" flipV="1">
            <a:off x="3446503" y="3642100"/>
            <a:ext cx="209544" cy="999461"/>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ket 14"/>
          <p:cNvSpPr/>
          <p:nvPr/>
        </p:nvSpPr>
        <p:spPr>
          <a:xfrm rot="16200000" flipV="1">
            <a:off x="4445963" y="3652699"/>
            <a:ext cx="209544" cy="999461"/>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Bracket 17"/>
          <p:cNvSpPr/>
          <p:nvPr/>
        </p:nvSpPr>
        <p:spPr>
          <a:xfrm rot="16200000" flipV="1">
            <a:off x="5454886" y="3655797"/>
            <a:ext cx="207616" cy="995194"/>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ight Bracket 21"/>
          <p:cNvSpPr/>
          <p:nvPr/>
        </p:nvSpPr>
        <p:spPr>
          <a:xfrm rot="5400000">
            <a:off x="1200592" y="4464790"/>
            <a:ext cx="191389" cy="979965"/>
          </a:xfrm>
          <a:prstGeom prst="righ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ight Bracket 22"/>
          <p:cNvSpPr/>
          <p:nvPr/>
        </p:nvSpPr>
        <p:spPr>
          <a:xfrm rot="5400000">
            <a:off x="2212453" y="4464790"/>
            <a:ext cx="191389" cy="979965"/>
          </a:xfrm>
          <a:prstGeom prst="righ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ket 23"/>
          <p:cNvSpPr/>
          <p:nvPr/>
        </p:nvSpPr>
        <p:spPr>
          <a:xfrm rot="5400000">
            <a:off x="3192418" y="4464789"/>
            <a:ext cx="191389" cy="979965"/>
          </a:xfrm>
          <a:prstGeom prst="righ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ket 24"/>
          <p:cNvSpPr/>
          <p:nvPr/>
        </p:nvSpPr>
        <p:spPr>
          <a:xfrm rot="5400000">
            <a:off x="4204279" y="4464788"/>
            <a:ext cx="191389" cy="979965"/>
          </a:xfrm>
          <a:prstGeom prst="righ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6149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grpId="0" nodeType="clickEffect">
                                  <p:stCondLst>
                                    <p:cond delay="0"/>
                                  </p:stCondLst>
                                  <p:childTnLst>
                                    <p:animMotion origin="layout" path="M -4.375E-6 4.81481E-6 L 0.02188 0.01111 C 0.02657 0.01388 0.03334 0.01527 0.04063 0.01527 C 0.04883 0.01527 0.05534 0.01388 0.06003 0.01111 L 0.08204 4.81481E-6 " pathEditMode="relative" rAng="0" ptsTypes="AAAAA">
                                      <p:cBhvr>
                                        <p:cTn id="10" dur="200" fill="hold"/>
                                        <p:tgtEl>
                                          <p:spTgt spid="13"/>
                                        </p:tgtEl>
                                        <p:attrNameLst>
                                          <p:attrName>ppt_x</p:attrName>
                                          <p:attrName>ppt_y</p:attrName>
                                        </p:attrNameLst>
                                      </p:cBhvr>
                                      <p:rCtr x="4102" y="764"/>
                                    </p:animMotion>
                                  </p:childTnLst>
                                </p:cTn>
                              </p:par>
                            </p:childTnLst>
                          </p:cTn>
                        </p:par>
                        <p:par>
                          <p:cTn id="11" fill="hold">
                            <p:stCondLst>
                              <p:cond delay="200"/>
                            </p:stCondLst>
                            <p:childTnLst>
                              <p:par>
                                <p:cTn id="12" presetID="1" presetClass="entr" presetSubtype="0" fill="hold" grpId="0" nodeType="afterEffect">
                                  <p:stCondLst>
                                    <p:cond delay="0"/>
                                  </p:stCondLst>
                                  <p:childTnLst>
                                    <p:set>
                                      <p:cBhvr>
                                        <p:cTn id="13" dur="1" fill="hold">
                                          <p:stCondLst>
                                            <p:cond delay="199"/>
                                          </p:stCondLst>
                                        </p:cTn>
                                        <p:tgtEl>
                                          <p:spTgt spid="3"/>
                                        </p:tgtEl>
                                        <p:attrNameLst>
                                          <p:attrName>style.visibility</p:attrName>
                                        </p:attrNameLst>
                                      </p:cBhvr>
                                      <p:to>
                                        <p:strVal val="visible"/>
                                      </p:to>
                                    </p:set>
                                  </p:childTnLst>
                                </p:cTn>
                              </p:par>
                            </p:childTnLst>
                          </p:cTn>
                        </p:par>
                        <p:par>
                          <p:cTn id="14" fill="hold">
                            <p:stCondLst>
                              <p:cond delay="400"/>
                            </p:stCondLst>
                            <p:childTnLst>
                              <p:par>
                                <p:cTn id="15" presetID="1" presetClass="exit" presetSubtype="0" fill="hold" grpId="2" nodeType="afterEffect">
                                  <p:stCondLst>
                                    <p:cond delay="0"/>
                                  </p:stCondLst>
                                  <p:childTnLst>
                                    <p:set>
                                      <p:cBhvr>
                                        <p:cTn id="16" dur="1" fill="hold">
                                          <p:stCondLst>
                                            <p:cond delay="199"/>
                                          </p:stCondLst>
                                        </p:cTn>
                                        <p:tgtEl>
                                          <p:spTgt spid="13"/>
                                        </p:tgtEl>
                                        <p:attrNameLst>
                                          <p:attrName>style.visibility</p:attrName>
                                        </p:attrNameLst>
                                      </p:cBhvr>
                                      <p:to>
                                        <p:strVal val="hidden"/>
                                      </p:to>
                                    </p:set>
                                  </p:childTnLst>
                                </p:cTn>
                              </p:par>
                            </p:childTnLst>
                          </p:cTn>
                        </p:par>
                        <p:par>
                          <p:cTn id="17" fill="hold">
                            <p:stCondLst>
                              <p:cond delay="600"/>
                            </p:stCondLst>
                            <p:childTnLst>
                              <p:par>
                                <p:cTn id="18" presetID="37" presetClass="path" presetSubtype="0" accel="50000" decel="50000" fill="hold" grpId="1" nodeType="afterEffect">
                                  <p:stCondLst>
                                    <p:cond delay="0"/>
                                  </p:stCondLst>
                                  <p:childTnLst>
                                    <p:animMotion origin="layout" path="M -4.79167E-6 3.7037E-6 L 0.02188 0.01111 C 0.02657 0.01389 0.03334 0.01527 0.04063 0.01527 C 0.04883 0.01527 0.05534 0.01389 0.06003 0.01111 L 0.08204 3.7037E-6 " pathEditMode="relative" rAng="0" ptsTypes="AAAAA">
                                      <p:cBhvr>
                                        <p:cTn id="19" dur="200" fill="hold"/>
                                        <p:tgtEl>
                                          <p:spTgt spid="3"/>
                                        </p:tgtEl>
                                        <p:attrNameLst>
                                          <p:attrName>ppt_x</p:attrName>
                                          <p:attrName>ppt_y</p:attrName>
                                        </p:attrNameLst>
                                      </p:cBhvr>
                                      <p:rCtr x="4102" y="764"/>
                                    </p:animMotion>
                                  </p:childTnLst>
                                </p:cTn>
                              </p:par>
                            </p:childTnLst>
                          </p:cTn>
                        </p:par>
                        <p:par>
                          <p:cTn id="20" fill="hold">
                            <p:stCondLst>
                              <p:cond delay="800"/>
                            </p:stCondLst>
                            <p:childTnLst>
                              <p:par>
                                <p:cTn id="21" presetID="1" presetClass="entr" presetSubtype="0" fill="hold" grpId="0" nodeType="afterEffect">
                                  <p:stCondLst>
                                    <p:cond delay="0"/>
                                  </p:stCondLst>
                                  <p:childTnLst>
                                    <p:set>
                                      <p:cBhvr>
                                        <p:cTn id="22" dur="1" fill="hold">
                                          <p:stCondLst>
                                            <p:cond delay="199"/>
                                          </p:stCondLst>
                                        </p:cTn>
                                        <p:tgtEl>
                                          <p:spTgt spid="14"/>
                                        </p:tgtEl>
                                        <p:attrNameLst>
                                          <p:attrName>style.visibility</p:attrName>
                                        </p:attrNameLst>
                                      </p:cBhvr>
                                      <p:to>
                                        <p:strVal val="visible"/>
                                      </p:to>
                                    </p:set>
                                  </p:childTnLst>
                                </p:cTn>
                              </p:par>
                            </p:childTnLst>
                          </p:cTn>
                        </p:par>
                        <p:par>
                          <p:cTn id="23" fill="hold">
                            <p:stCondLst>
                              <p:cond delay="1000"/>
                            </p:stCondLst>
                            <p:childTnLst>
                              <p:par>
                                <p:cTn id="24" presetID="1" presetClass="exit" presetSubtype="0" fill="hold" grpId="2" nodeType="afterEffect">
                                  <p:stCondLst>
                                    <p:cond delay="0"/>
                                  </p:stCondLst>
                                  <p:childTnLst>
                                    <p:set>
                                      <p:cBhvr>
                                        <p:cTn id="25" dur="1" fill="hold">
                                          <p:stCondLst>
                                            <p:cond delay="199"/>
                                          </p:stCondLst>
                                        </p:cTn>
                                        <p:tgtEl>
                                          <p:spTgt spid="3"/>
                                        </p:tgtEl>
                                        <p:attrNameLst>
                                          <p:attrName>style.visibility</p:attrName>
                                        </p:attrNameLst>
                                      </p:cBhvr>
                                      <p:to>
                                        <p:strVal val="hidden"/>
                                      </p:to>
                                    </p:set>
                                  </p:childTnLst>
                                </p:cTn>
                              </p:par>
                            </p:childTnLst>
                          </p:cTn>
                        </p:par>
                        <p:par>
                          <p:cTn id="26" fill="hold">
                            <p:stCondLst>
                              <p:cond delay="1200"/>
                            </p:stCondLst>
                            <p:childTnLst>
                              <p:par>
                                <p:cTn id="27" presetID="37" presetClass="path" presetSubtype="0" accel="50000" decel="50000" fill="hold" grpId="1" nodeType="afterEffect">
                                  <p:stCondLst>
                                    <p:cond delay="0"/>
                                  </p:stCondLst>
                                  <p:childTnLst>
                                    <p:animMotion origin="layout" path="M 3.95833E-6 4.81481E-6 L 0.02187 0.01111 C 0.02656 0.01388 0.03333 0.01527 0.04062 0.01527 C 0.04882 0.01527 0.05533 0.01388 0.06002 0.01111 L 0.08203 4.81481E-6 " pathEditMode="relative" rAng="0" ptsTypes="AAAAA">
                                      <p:cBhvr>
                                        <p:cTn id="28" dur="200" fill="hold"/>
                                        <p:tgtEl>
                                          <p:spTgt spid="14"/>
                                        </p:tgtEl>
                                        <p:attrNameLst>
                                          <p:attrName>ppt_x</p:attrName>
                                          <p:attrName>ppt_y</p:attrName>
                                        </p:attrNameLst>
                                      </p:cBhvr>
                                      <p:rCtr x="4102" y="764"/>
                                    </p:animMotion>
                                  </p:childTnLst>
                                </p:cTn>
                              </p:par>
                            </p:childTnLst>
                          </p:cTn>
                        </p:par>
                        <p:par>
                          <p:cTn id="29" fill="hold">
                            <p:stCondLst>
                              <p:cond delay="1400"/>
                            </p:stCondLst>
                            <p:childTnLst>
                              <p:par>
                                <p:cTn id="30" presetID="1" presetClass="entr" presetSubtype="0" fill="hold" grpId="0" nodeType="afterEffect">
                                  <p:stCondLst>
                                    <p:cond delay="0"/>
                                  </p:stCondLst>
                                  <p:childTnLst>
                                    <p:set>
                                      <p:cBhvr>
                                        <p:cTn id="31" dur="1" fill="hold">
                                          <p:stCondLst>
                                            <p:cond delay="199"/>
                                          </p:stCondLst>
                                        </p:cTn>
                                        <p:tgtEl>
                                          <p:spTgt spid="15"/>
                                        </p:tgtEl>
                                        <p:attrNameLst>
                                          <p:attrName>style.visibility</p:attrName>
                                        </p:attrNameLst>
                                      </p:cBhvr>
                                      <p:to>
                                        <p:strVal val="visible"/>
                                      </p:to>
                                    </p:set>
                                  </p:childTnLst>
                                </p:cTn>
                              </p:par>
                            </p:childTnLst>
                          </p:cTn>
                        </p:par>
                        <p:par>
                          <p:cTn id="32" fill="hold">
                            <p:stCondLst>
                              <p:cond delay="1600"/>
                            </p:stCondLst>
                            <p:childTnLst>
                              <p:par>
                                <p:cTn id="33" presetID="1" presetClass="exit" presetSubtype="0" fill="hold" grpId="2" nodeType="afterEffect">
                                  <p:stCondLst>
                                    <p:cond delay="0"/>
                                  </p:stCondLst>
                                  <p:childTnLst>
                                    <p:set>
                                      <p:cBhvr>
                                        <p:cTn id="34" dur="1" fill="hold">
                                          <p:stCondLst>
                                            <p:cond delay="199"/>
                                          </p:stCondLst>
                                        </p:cTn>
                                        <p:tgtEl>
                                          <p:spTgt spid="14"/>
                                        </p:tgtEl>
                                        <p:attrNameLst>
                                          <p:attrName>style.visibility</p:attrName>
                                        </p:attrNameLst>
                                      </p:cBhvr>
                                      <p:to>
                                        <p:strVal val="hidden"/>
                                      </p:to>
                                    </p:set>
                                  </p:childTnLst>
                                </p:cTn>
                              </p:par>
                            </p:childTnLst>
                          </p:cTn>
                        </p:par>
                        <p:par>
                          <p:cTn id="35" fill="hold">
                            <p:stCondLst>
                              <p:cond delay="1800"/>
                            </p:stCondLst>
                            <p:childTnLst>
                              <p:par>
                                <p:cTn id="36" presetID="37" presetClass="path" presetSubtype="0" accel="50000" decel="50000" fill="hold" grpId="1" nodeType="afterEffect">
                                  <p:stCondLst>
                                    <p:cond delay="0"/>
                                  </p:stCondLst>
                                  <p:childTnLst>
                                    <p:animMotion origin="layout" path="M 2.70833E-6 -4.07407E-6 L 0.02187 0.01112 C 0.02656 0.01389 0.03333 0.01528 0.04062 0.01528 C 0.04883 0.01528 0.05534 0.01389 0.06002 0.01112 L 0.08203 -4.07407E-6 " pathEditMode="relative" rAng="0" ptsTypes="AAAAA">
                                      <p:cBhvr>
                                        <p:cTn id="37" dur="200" fill="hold"/>
                                        <p:tgtEl>
                                          <p:spTgt spid="15"/>
                                        </p:tgtEl>
                                        <p:attrNameLst>
                                          <p:attrName>ppt_x</p:attrName>
                                          <p:attrName>ppt_y</p:attrName>
                                        </p:attrNameLst>
                                      </p:cBhvr>
                                      <p:rCtr x="4102" y="764"/>
                                    </p:animMotion>
                                  </p:child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199"/>
                                          </p:stCondLst>
                                        </p:cTn>
                                        <p:tgtEl>
                                          <p:spTgt spid="18"/>
                                        </p:tgtEl>
                                        <p:attrNameLst>
                                          <p:attrName>style.visibility</p:attrName>
                                        </p:attrNameLst>
                                      </p:cBhvr>
                                      <p:to>
                                        <p:strVal val="visible"/>
                                      </p:to>
                                    </p:set>
                                  </p:childTnLst>
                                </p:cTn>
                              </p:par>
                            </p:childTnLst>
                          </p:cTn>
                        </p:par>
                        <p:par>
                          <p:cTn id="41" fill="hold">
                            <p:stCondLst>
                              <p:cond delay="2200"/>
                            </p:stCondLst>
                            <p:childTnLst>
                              <p:par>
                                <p:cTn id="42" presetID="1" presetClass="exit" presetSubtype="0" fill="hold" grpId="2" nodeType="afterEffect">
                                  <p:stCondLst>
                                    <p:cond delay="0"/>
                                  </p:stCondLst>
                                  <p:childTnLst>
                                    <p:set>
                                      <p:cBhvr>
                                        <p:cTn id="43" dur="1" fill="hold">
                                          <p:stCondLst>
                                            <p:cond delay="199"/>
                                          </p:stCondLst>
                                        </p:cTn>
                                        <p:tgtEl>
                                          <p:spTgt spid="15"/>
                                        </p:tgtEl>
                                        <p:attrNameLst>
                                          <p:attrName>style.visibility</p:attrName>
                                        </p:attrNameLst>
                                      </p:cBhvr>
                                      <p:to>
                                        <p:strVal val="hidden"/>
                                      </p:to>
                                    </p:set>
                                  </p:childTnLst>
                                </p:cTn>
                              </p:par>
                            </p:childTnLst>
                          </p:cTn>
                        </p:par>
                        <p:par>
                          <p:cTn id="44" fill="hold">
                            <p:stCondLst>
                              <p:cond delay="2400"/>
                            </p:stCondLst>
                            <p:childTnLst>
                              <p:par>
                                <p:cTn id="45" presetID="37" presetClass="path" presetSubtype="0" accel="50000" decel="50000" fill="hold" grpId="1" nodeType="afterEffect">
                                  <p:stCondLst>
                                    <p:cond delay="0"/>
                                  </p:stCondLst>
                                  <p:childTnLst>
                                    <p:animMotion origin="layout" path="M 6.25E-7 4.44444E-6 L 0.02187 0.01111 C 0.02656 0.01388 0.03333 0.01527 0.04062 0.01527 C 0.04883 0.01527 0.05534 0.01388 0.06003 0.01111 L 0.08203 4.44444E-6 " pathEditMode="relative" rAng="0" ptsTypes="AAAAA">
                                      <p:cBhvr>
                                        <p:cTn id="46" dur="200" fill="hold"/>
                                        <p:tgtEl>
                                          <p:spTgt spid="18"/>
                                        </p:tgtEl>
                                        <p:attrNameLst>
                                          <p:attrName>ppt_x</p:attrName>
                                          <p:attrName>ppt_y</p:attrName>
                                        </p:attrNameLst>
                                      </p:cBhvr>
                                      <p:rCtr x="4102" y="764"/>
                                    </p:animMotion>
                                  </p:childTnLst>
                                </p:cTn>
                              </p:par>
                            </p:childTnLst>
                          </p:cTn>
                        </p:par>
                        <p:par>
                          <p:cTn id="47" fill="hold">
                            <p:stCondLst>
                              <p:cond delay="2600"/>
                            </p:stCondLst>
                            <p:childTnLst>
                              <p:par>
                                <p:cTn id="48" presetID="1" presetClass="exit" presetSubtype="0" fill="hold" grpId="2" nodeType="afterEffect">
                                  <p:stCondLst>
                                    <p:cond delay="0"/>
                                  </p:stCondLst>
                                  <p:childTnLst>
                                    <p:set>
                                      <p:cBhvr>
                                        <p:cTn id="49" dur="1" fill="hold">
                                          <p:stCondLst>
                                            <p:cond delay="199"/>
                                          </p:stCondLst>
                                        </p:cTn>
                                        <p:tgtEl>
                                          <p:spTgt spid="1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1" nodeType="clickEffect">
                                  <p:stCondLst>
                                    <p:cond delay="0"/>
                                  </p:stCondLst>
                                  <p:childTnLst>
                                    <p:set>
                                      <p:cBhvr>
                                        <p:cTn id="53" dur="1" fill="hold">
                                          <p:stCondLst>
                                            <p:cond delay="9"/>
                                          </p:stCondLst>
                                        </p:cTn>
                                        <p:tgtEl>
                                          <p:spTgt spid="2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37" presetClass="path" presetSubtype="0" accel="50000" decel="50000" fill="hold" grpId="0" nodeType="clickEffect">
                                  <p:stCondLst>
                                    <p:cond delay="0"/>
                                  </p:stCondLst>
                                  <p:childTnLst>
                                    <p:animMotion origin="layout" path="M 1.38778E-17 -3.7037E-6 L 0.02188 0.01111 C 0.02656 0.01389 0.03333 0.01528 0.04063 0.01528 C 0.04883 0.01528 0.05534 0.01389 0.06003 0.01111 L 0.08203 -3.7037E-6 " pathEditMode="relative" rAng="0" ptsTypes="AAAAA">
                                      <p:cBhvr>
                                        <p:cTn id="57" dur="200" fill="hold"/>
                                        <p:tgtEl>
                                          <p:spTgt spid="22"/>
                                        </p:tgtEl>
                                        <p:attrNameLst>
                                          <p:attrName>ppt_x</p:attrName>
                                          <p:attrName>ppt_y</p:attrName>
                                        </p:attrNameLst>
                                      </p:cBhvr>
                                      <p:rCtr x="4102" y="764"/>
                                    </p:animMotion>
                                  </p:childTnLst>
                                </p:cTn>
                              </p:par>
                            </p:childTnLst>
                          </p:cTn>
                        </p:par>
                        <p:par>
                          <p:cTn id="58" fill="hold">
                            <p:stCondLst>
                              <p:cond delay="200"/>
                            </p:stCondLst>
                            <p:childTnLst>
                              <p:par>
                                <p:cTn id="59" presetID="1" presetClass="entr" presetSubtype="0" fill="hold" grpId="1" nodeType="afterEffect">
                                  <p:stCondLst>
                                    <p:cond delay="0"/>
                                  </p:stCondLst>
                                  <p:childTnLst>
                                    <p:set>
                                      <p:cBhvr>
                                        <p:cTn id="60" dur="1" fill="hold">
                                          <p:stCondLst>
                                            <p:cond delay="199"/>
                                          </p:stCondLst>
                                        </p:cTn>
                                        <p:tgtEl>
                                          <p:spTgt spid="23"/>
                                        </p:tgtEl>
                                        <p:attrNameLst>
                                          <p:attrName>style.visibility</p:attrName>
                                        </p:attrNameLst>
                                      </p:cBhvr>
                                      <p:to>
                                        <p:strVal val="visible"/>
                                      </p:to>
                                    </p:set>
                                  </p:childTnLst>
                                </p:cTn>
                              </p:par>
                            </p:childTnLst>
                          </p:cTn>
                        </p:par>
                        <p:par>
                          <p:cTn id="61" fill="hold">
                            <p:stCondLst>
                              <p:cond delay="400"/>
                            </p:stCondLst>
                            <p:childTnLst>
                              <p:par>
                                <p:cTn id="62" presetID="1" presetClass="exit" presetSubtype="0" fill="hold" grpId="2" nodeType="afterEffect">
                                  <p:stCondLst>
                                    <p:cond delay="0"/>
                                  </p:stCondLst>
                                  <p:childTnLst>
                                    <p:set>
                                      <p:cBhvr>
                                        <p:cTn id="63" dur="1" fill="hold">
                                          <p:stCondLst>
                                            <p:cond delay="199"/>
                                          </p:stCondLst>
                                        </p:cTn>
                                        <p:tgtEl>
                                          <p:spTgt spid="22"/>
                                        </p:tgtEl>
                                        <p:attrNameLst>
                                          <p:attrName>style.visibility</p:attrName>
                                        </p:attrNameLst>
                                      </p:cBhvr>
                                      <p:to>
                                        <p:strVal val="hidden"/>
                                      </p:to>
                                    </p:set>
                                  </p:childTnLst>
                                </p:cTn>
                              </p:par>
                            </p:childTnLst>
                          </p:cTn>
                        </p:par>
                        <p:par>
                          <p:cTn id="64" fill="hold">
                            <p:stCondLst>
                              <p:cond delay="600"/>
                            </p:stCondLst>
                            <p:childTnLst>
                              <p:par>
                                <p:cTn id="65" presetID="37" presetClass="path" presetSubtype="0" accel="50000" decel="50000" fill="hold" grpId="0" nodeType="afterEffect">
                                  <p:stCondLst>
                                    <p:cond delay="0"/>
                                  </p:stCondLst>
                                  <p:childTnLst>
                                    <p:animMotion origin="layout" path="M -2.91667E-6 -3.7037E-6 L 0.02188 0.01111 C 0.02657 0.01389 0.03334 0.01528 0.04063 0.01528 C 0.04883 0.01528 0.05534 0.01389 0.06003 0.01111 L 0.08203 -3.7037E-6 " pathEditMode="relative" rAng="0" ptsTypes="AAAAA">
                                      <p:cBhvr>
                                        <p:cTn id="66" dur="200" fill="hold"/>
                                        <p:tgtEl>
                                          <p:spTgt spid="23"/>
                                        </p:tgtEl>
                                        <p:attrNameLst>
                                          <p:attrName>ppt_x</p:attrName>
                                          <p:attrName>ppt_y</p:attrName>
                                        </p:attrNameLst>
                                      </p:cBhvr>
                                      <p:rCtr x="4102" y="764"/>
                                    </p:animMotion>
                                  </p:childTnLst>
                                </p:cTn>
                              </p:par>
                            </p:childTnLst>
                          </p:cTn>
                        </p:par>
                        <p:par>
                          <p:cTn id="67" fill="hold">
                            <p:stCondLst>
                              <p:cond delay="800"/>
                            </p:stCondLst>
                            <p:childTnLst>
                              <p:par>
                                <p:cTn id="68" presetID="1" presetClass="entr" presetSubtype="0" fill="hold" grpId="1" nodeType="afterEffect">
                                  <p:stCondLst>
                                    <p:cond delay="0"/>
                                  </p:stCondLst>
                                  <p:childTnLst>
                                    <p:set>
                                      <p:cBhvr>
                                        <p:cTn id="69" dur="1" fill="hold">
                                          <p:stCondLst>
                                            <p:cond delay="199"/>
                                          </p:stCondLst>
                                        </p:cTn>
                                        <p:tgtEl>
                                          <p:spTgt spid="24"/>
                                        </p:tgtEl>
                                        <p:attrNameLst>
                                          <p:attrName>style.visibility</p:attrName>
                                        </p:attrNameLst>
                                      </p:cBhvr>
                                      <p:to>
                                        <p:strVal val="visible"/>
                                      </p:to>
                                    </p:set>
                                  </p:childTnLst>
                                </p:cTn>
                              </p:par>
                            </p:childTnLst>
                          </p:cTn>
                        </p:par>
                        <p:par>
                          <p:cTn id="70" fill="hold">
                            <p:stCondLst>
                              <p:cond delay="1000"/>
                            </p:stCondLst>
                            <p:childTnLst>
                              <p:par>
                                <p:cTn id="71" presetID="1" presetClass="exit" presetSubtype="0" fill="hold" grpId="2" nodeType="afterEffect">
                                  <p:stCondLst>
                                    <p:cond delay="0"/>
                                  </p:stCondLst>
                                  <p:childTnLst>
                                    <p:set>
                                      <p:cBhvr>
                                        <p:cTn id="72" dur="1" fill="hold">
                                          <p:stCondLst>
                                            <p:cond delay="199"/>
                                          </p:stCondLst>
                                        </p:cTn>
                                        <p:tgtEl>
                                          <p:spTgt spid="23"/>
                                        </p:tgtEl>
                                        <p:attrNameLst>
                                          <p:attrName>style.visibility</p:attrName>
                                        </p:attrNameLst>
                                      </p:cBhvr>
                                      <p:to>
                                        <p:strVal val="hidden"/>
                                      </p:to>
                                    </p:set>
                                  </p:childTnLst>
                                </p:cTn>
                              </p:par>
                            </p:childTnLst>
                          </p:cTn>
                        </p:par>
                        <p:par>
                          <p:cTn id="73" fill="hold">
                            <p:stCondLst>
                              <p:cond delay="1200"/>
                            </p:stCondLst>
                            <p:childTnLst>
                              <p:par>
                                <p:cTn id="74" presetID="37" presetClass="path" presetSubtype="0" accel="50000" decel="50000" fill="hold" grpId="0" nodeType="afterEffect">
                                  <p:stCondLst>
                                    <p:cond delay="0"/>
                                  </p:stCondLst>
                                  <p:childTnLst>
                                    <p:animMotion origin="layout" path="M -1.45833E-6 -3.7037E-6 L 0.02188 0.01111 C 0.02656 0.01389 0.03333 0.01528 0.04063 0.01528 C 0.04883 0.01528 0.05534 0.01389 0.06003 0.01111 L 0.08203 -3.7037E-6 " pathEditMode="relative" rAng="0" ptsTypes="AAAAA">
                                      <p:cBhvr>
                                        <p:cTn id="75" dur="200" fill="hold"/>
                                        <p:tgtEl>
                                          <p:spTgt spid="24"/>
                                        </p:tgtEl>
                                        <p:attrNameLst>
                                          <p:attrName>ppt_x</p:attrName>
                                          <p:attrName>ppt_y</p:attrName>
                                        </p:attrNameLst>
                                      </p:cBhvr>
                                      <p:rCtr x="4102" y="764"/>
                                    </p:animMotion>
                                  </p:childTnLst>
                                </p:cTn>
                              </p:par>
                            </p:childTnLst>
                          </p:cTn>
                        </p:par>
                        <p:par>
                          <p:cTn id="76" fill="hold">
                            <p:stCondLst>
                              <p:cond delay="1400"/>
                            </p:stCondLst>
                            <p:childTnLst>
                              <p:par>
                                <p:cTn id="77" presetID="1" presetClass="entr" presetSubtype="0" fill="hold" grpId="1" nodeType="afterEffect">
                                  <p:stCondLst>
                                    <p:cond delay="0"/>
                                  </p:stCondLst>
                                  <p:childTnLst>
                                    <p:set>
                                      <p:cBhvr>
                                        <p:cTn id="78" dur="1" fill="hold">
                                          <p:stCondLst>
                                            <p:cond delay="199"/>
                                          </p:stCondLst>
                                        </p:cTn>
                                        <p:tgtEl>
                                          <p:spTgt spid="25"/>
                                        </p:tgtEl>
                                        <p:attrNameLst>
                                          <p:attrName>style.visibility</p:attrName>
                                        </p:attrNameLst>
                                      </p:cBhvr>
                                      <p:to>
                                        <p:strVal val="visible"/>
                                      </p:to>
                                    </p:set>
                                  </p:childTnLst>
                                </p:cTn>
                              </p:par>
                            </p:childTnLst>
                          </p:cTn>
                        </p:par>
                        <p:par>
                          <p:cTn id="79" fill="hold">
                            <p:stCondLst>
                              <p:cond delay="1600"/>
                            </p:stCondLst>
                            <p:childTnLst>
                              <p:par>
                                <p:cTn id="80" presetID="1" presetClass="exit" presetSubtype="0" fill="hold" grpId="2" nodeType="afterEffect">
                                  <p:stCondLst>
                                    <p:cond delay="0"/>
                                  </p:stCondLst>
                                  <p:childTnLst>
                                    <p:set>
                                      <p:cBhvr>
                                        <p:cTn id="81" dur="1" fill="hold">
                                          <p:stCondLst>
                                            <p:cond delay="199"/>
                                          </p:stCondLst>
                                        </p:cTn>
                                        <p:tgtEl>
                                          <p:spTgt spid="24"/>
                                        </p:tgtEl>
                                        <p:attrNameLst>
                                          <p:attrName>style.visibility</p:attrName>
                                        </p:attrNameLst>
                                      </p:cBhvr>
                                      <p:to>
                                        <p:strVal val="hidden"/>
                                      </p:to>
                                    </p:set>
                                  </p:childTnLst>
                                </p:cTn>
                              </p:par>
                            </p:childTnLst>
                          </p:cTn>
                        </p:par>
                        <p:par>
                          <p:cTn id="82" fill="hold">
                            <p:stCondLst>
                              <p:cond delay="1800"/>
                            </p:stCondLst>
                            <p:childTnLst>
                              <p:par>
                                <p:cTn id="83" presetID="37" presetClass="path" presetSubtype="0" accel="50000" decel="50000" fill="hold" grpId="0" nodeType="afterEffect">
                                  <p:stCondLst>
                                    <p:cond delay="0"/>
                                  </p:stCondLst>
                                  <p:childTnLst>
                                    <p:animMotion origin="layout" path="M -4.16667E-6 -3.7037E-6 L 0.02188 0.01111 C 0.02657 0.01389 0.03334 0.01528 0.04063 0.01528 C 0.04883 0.01528 0.05534 0.01389 0.06003 0.01111 L 0.08204 -3.7037E-6 " pathEditMode="relative" rAng="0" ptsTypes="AAAAA">
                                      <p:cBhvr>
                                        <p:cTn id="84" dur="200" fill="hold"/>
                                        <p:tgtEl>
                                          <p:spTgt spid="25"/>
                                        </p:tgtEl>
                                        <p:attrNameLst>
                                          <p:attrName>ppt_x</p:attrName>
                                          <p:attrName>ppt_y</p:attrName>
                                        </p:attrNameLst>
                                      </p:cBhvr>
                                      <p:rCtr x="4102" y="764"/>
                                    </p:animMotion>
                                  </p:childTnLst>
                                </p:cTn>
                              </p:par>
                            </p:childTnLst>
                          </p:cTn>
                        </p:par>
                        <p:par>
                          <p:cTn id="85" fill="hold">
                            <p:stCondLst>
                              <p:cond delay="2000"/>
                            </p:stCondLst>
                            <p:childTnLst>
                              <p:par>
                                <p:cTn id="86" presetID="1" presetClass="exit" presetSubtype="0" fill="hold" grpId="2" nodeType="afterEffect">
                                  <p:stCondLst>
                                    <p:cond delay="0"/>
                                  </p:stCondLst>
                                  <p:childTnLst>
                                    <p:set>
                                      <p:cBhvr>
                                        <p:cTn id="87" dur="1" fill="hold">
                                          <p:stCondLst>
                                            <p:cond delay="1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13" grpId="0" animBg="1"/>
      <p:bldP spid="13" grpId="1" animBg="1"/>
      <p:bldP spid="13" grpId="2" animBg="1"/>
      <p:bldP spid="14" grpId="0" animBg="1"/>
      <p:bldP spid="14" grpId="1" animBg="1"/>
      <p:bldP spid="14" grpId="2" animBg="1"/>
      <p:bldP spid="15" grpId="0" animBg="1"/>
      <p:bldP spid="15" grpId="1" animBg="1"/>
      <p:bldP spid="15" grpId="2" animBg="1"/>
      <p:bldP spid="18" grpId="0" animBg="1"/>
      <p:bldP spid="18" grpId="1" animBg="1"/>
      <p:bldP spid="18"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92" y="297745"/>
            <a:ext cx="6927180" cy="1325563"/>
          </a:xfrm>
        </p:spPr>
        <p:txBody>
          <a:bodyPr/>
          <a:lstStyle/>
          <a:p>
            <a:r>
              <a:rPr lang="en-US" b="1" dirty="0">
                <a:solidFill>
                  <a:srgbClr val="FFFF00"/>
                </a:solidFill>
              </a:rPr>
              <a:t>A Simple Step-by-Step Method for Interpreting ECGs</a:t>
            </a:r>
          </a:p>
        </p:txBody>
      </p:sp>
      <p:sp>
        <p:nvSpPr>
          <p:cNvPr id="3" name="Content Placeholder 2"/>
          <p:cNvSpPr>
            <a:spLocks noGrp="1"/>
          </p:cNvSpPr>
          <p:nvPr>
            <p:ph idx="1"/>
          </p:nvPr>
        </p:nvSpPr>
        <p:spPr/>
        <p:txBody>
          <a:bodyPr>
            <a:normAutofit/>
          </a:bodyPr>
          <a:lstStyle/>
          <a:p>
            <a:r>
              <a:rPr lang="en-US" sz="4000" dirty="0"/>
              <a:t>Be systematic</a:t>
            </a:r>
          </a:p>
          <a:p>
            <a:pPr lvl="1"/>
            <a:r>
              <a:rPr lang="en-US" sz="3600" dirty="0"/>
              <a:t>Rate</a:t>
            </a:r>
          </a:p>
          <a:p>
            <a:pPr lvl="1"/>
            <a:r>
              <a:rPr lang="en-US" sz="3600" dirty="0"/>
              <a:t>Rhythm</a:t>
            </a:r>
          </a:p>
          <a:p>
            <a:pPr lvl="1"/>
            <a:r>
              <a:rPr lang="en-US" sz="3600" dirty="0"/>
              <a:t>Intervals</a:t>
            </a:r>
          </a:p>
          <a:p>
            <a:pPr lvl="1"/>
            <a:r>
              <a:rPr lang="en-US" sz="3600" dirty="0"/>
              <a:t>QRS Axis</a:t>
            </a:r>
          </a:p>
          <a:p>
            <a:pPr lvl="1"/>
            <a:r>
              <a:rPr lang="en-US" sz="3600" dirty="0"/>
              <a:t>Presence of Hypertrophy</a:t>
            </a:r>
          </a:p>
          <a:p>
            <a:pPr lvl="1"/>
            <a:r>
              <a:rPr lang="en-US" sz="3600" dirty="0"/>
              <a:t>Signs of Ischemia</a:t>
            </a:r>
          </a:p>
        </p:txBody>
      </p:sp>
      <p:sp>
        <p:nvSpPr>
          <p:cNvPr id="5" name="Arrow: Right 4"/>
          <p:cNvSpPr/>
          <p:nvPr/>
        </p:nvSpPr>
        <p:spPr>
          <a:xfrm>
            <a:off x="6096000" y="2951323"/>
            <a:ext cx="2968580" cy="1229933"/>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 name="Rectangle 6"/>
          <p:cNvSpPr/>
          <p:nvPr/>
        </p:nvSpPr>
        <p:spPr>
          <a:xfrm>
            <a:off x="1311785" y="3429000"/>
            <a:ext cx="2126512" cy="752256"/>
          </a:xfrm>
          <a:prstGeom prst="rect">
            <a:avLst/>
          </a:prstGeom>
          <a:noFill/>
          <a:ln w="76200">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D4E1EA2-933A-42C9-B88B-5DEC6107FE4F}"/>
              </a:ext>
            </a:extLst>
          </p:cNvPr>
          <p:cNvPicPr>
            <a:picLocks noChangeAspect="1"/>
          </p:cNvPicPr>
          <p:nvPr/>
        </p:nvPicPr>
        <p:blipFill>
          <a:blip r:embed="rId2"/>
          <a:stretch>
            <a:fillRect/>
          </a:stretch>
        </p:blipFill>
        <p:spPr>
          <a:xfrm>
            <a:off x="9265919" y="0"/>
            <a:ext cx="2926081" cy="6858000"/>
          </a:xfrm>
          <a:prstGeom prst="rect">
            <a:avLst/>
          </a:prstGeom>
        </p:spPr>
      </p:pic>
    </p:spTree>
    <p:extLst>
      <p:ext uri="{BB962C8B-B14F-4D97-AF65-F5344CB8AC3E}">
        <p14:creationId xmlns:p14="http://schemas.microsoft.com/office/powerpoint/2010/main" val="1028350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38200" y="2942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FF00"/>
                </a:solidFill>
              </a:rPr>
              <a:t>What are the intervals?</a:t>
            </a:r>
          </a:p>
        </p:txBody>
      </p:sp>
      <p:sp>
        <p:nvSpPr>
          <p:cNvPr id="6" name="Rectangle 5"/>
          <p:cNvSpPr/>
          <p:nvPr/>
        </p:nvSpPr>
        <p:spPr>
          <a:xfrm>
            <a:off x="-203572" y="2244838"/>
            <a:ext cx="7283302" cy="1754326"/>
          </a:xfrm>
          <a:prstGeom prst="rect">
            <a:avLst/>
          </a:prstGeom>
        </p:spPr>
        <p:txBody>
          <a:bodyPr wrap="square">
            <a:spAutoFit/>
          </a:bodyPr>
          <a:lstStyle/>
          <a:p>
            <a:pPr lvl="1"/>
            <a:r>
              <a:rPr lang="en-US" sz="3600" dirty="0"/>
              <a:t>Normal PR Interval: </a:t>
            </a:r>
          </a:p>
          <a:p>
            <a:pPr lvl="2"/>
            <a:r>
              <a:rPr lang="en-US" sz="3600" dirty="0"/>
              <a:t>&gt; 200 </a:t>
            </a:r>
            <a:r>
              <a:rPr lang="en-US" sz="3600" dirty="0" err="1"/>
              <a:t>ms</a:t>
            </a:r>
            <a:r>
              <a:rPr lang="en-US" sz="3600" dirty="0"/>
              <a:t> (1 big box) = 1 degree AVB</a:t>
            </a: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70570" t="71487" r="21792" b="21620"/>
          <a:stretch/>
        </p:blipFill>
        <p:spPr>
          <a:xfrm>
            <a:off x="7079730" y="1924493"/>
            <a:ext cx="4647982" cy="2998381"/>
          </a:xfrm>
          <a:prstGeom prst="rect">
            <a:avLst/>
          </a:prstGeom>
        </p:spPr>
      </p:pic>
      <p:sp>
        <p:nvSpPr>
          <p:cNvPr id="7" name="Right Bracket 6"/>
          <p:cNvSpPr/>
          <p:nvPr/>
        </p:nvSpPr>
        <p:spPr>
          <a:xfrm rot="16200000" flipV="1">
            <a:off x="8547294" y="3460219"/>
            <a:ext cx="334938" cy="824024"/>
          </a:xfrm>
          <a:prstGeom prst="rightBracket">
            <a:avLst/>
          </a:prstGeom>
          <a:ln w="762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solidFill>
                <a:srgbClr val="00B0F0"/>
              </a:solidFill>
            </a:endParaRPr>
          </a:p>
        </p:txBody>
      </p:sp>
      <p:sp>
        <p:nvSpPr>
          <p:cNvPr id="17" name="TextBox 16"/>
          <p:cNvSpPr txBox="1"/>
          <p:nvPr/>
        </p:nvSpPr>
        <p:spPr>
          <a:xfrm>
            <a:off x="8286804" y="2988650"/>
            <a:ext cx="839972" cy="769441"/>
          </a:xfrm>
          <a:prstGeom prst="rect">
            <a:avLst/>
          </a:prstGeom>
          <a:noFill/>
        </p:spPr>
        <p:txBody>
          <a:bodyPr wrap="square" rtlCol="0">
            <a:spAutoFit/>
          </a:bodyPr>
          <a:lstStyle/>
          <a:p>
            <a:r>
              <a:rPr lang="en-US" sz="4400" b="1" dirty="0">
                <a:solidFill>
                  <a:srgbClr val="00B0F0"/>
                </a:solidFill>
              </a:rPr>
              <a:t>PR</a:t>
            </a:r>
          </a:p>
        </p:txBody>
      </p:sp>
      <p:sp>
        <p:nvSpPr>
          <p:cNvPr id="2" name="TextBox 1"/>
          <p:cNvSpPr txBox="1"/>
          <p:nvPr/>
        </p:nvSpPr>
        <p:spPr>
          <a:xfrm>
            <a:off x="806303" y="5291446"/>
            <a:ext cx="10579395" cy="923330"/>
          </a:xfrm>
          <a:prstGeom prst="rect">
            <a:avLst/>
          </a:prstGeom>
          <a:noFill/>
          <a:ln w="38100">
            <a:solidFill>
              <a:srgbClr val="00B0F0"/>
            </a:solidFill>
          </a:ln>
        </p:spPr>
        <p:txBody>
          <a:bodyPr wrap="square" rtlCol="0">
            <a:spAutoFit/>
          </a:bodyPr>
          <a:lstStyle/>
          <a:p>
            <a:pPr algn="ctr"/>
            <a:r>
              <a:rPr lang="en-US" sz="5400" dirty="0"/>
              <a:t>3.5 (Small boxes) x 0.04 = 140ms</a:t>
            </a:r>
          </a:p>
        </p:txBody>
      </p:sp>
      <p:sp>
        <p:nvSpPr>
          <p:cNvPr id="11" name="TextBox 10"/>
          <p:cNvSpPr txBox="1"/>
          <p:nvPr/>
        </p:nvSpPr>
        <p:spPr>
          <a:xfrm>
            <a:off x="255183" y="1475397"/>
            <a:ext cx="3009013" cy="769441"/>
          </a:xfrm>
          <a:prstGeom prst="rect">
            <a:avLst/>
          </a:prstGeom>
          <a:noFill/>
        </p:spPr>
        <p:txBody>
          <a:bodyPr wrap="square" rtlCol="0">
            <a:spAutoFit/>
          </a:bodyPr>
          <a:lstStyle/>
          <a:p>
            <a:r>
              <a:rPr lang="en-US" sz="4400" b="1" dirty="0">
                <a:solidFill>
                  <a:srgbClr val="00B0F0"/>
                </a:solidFill>
              </a:rPr>
              <a:t>PR Interval</a:t>
            </a:r>
          </a:p>
        </p:txBody>
      </p:sp>
      <p:sp>
        <p:nvSpPr>
          <p:cNvPr id="3" name="Rectangle 2"/>
          <p:cNvSpPr/>
          <p:nvPr/>
        </p:nvSpPr>
        <p:spPr>
          <a:xfrm>
            <a:off x="6716232" y="1096014"/>
            <a:ext cx="6096000" cy="1200329"/>
          </a:xfrm>
          <a:prstGeom prst="rect">
            <a:avLst/>
          </a:prstGeom>
        </p:spPr>
        <p:txBody>
          <a:bodyPr>
            <a:spAutoFit/>
          </a:bodyPr>
          <a:lstStyle/>
          <a:p>
            <a:pPr lvl="1"/>
            <a:r>
              <a:rPr lang="en-US" sz="3600" dirty="0"/>
              <a:t># small boxes x  0.04</a:t>
            </a:r>
          </a:p>
          <a:p>
            <a:pPr lvl="1"/>
            <a:endParaRPr lang="en-US" sz="3600" dirty="0"/>
          </a:p>
        </p:txBody>
      </p:sp>
    </p:spTree>
    <p:extLst>
      <p:ext uri="{BB962C8B-B14F-4D97-AF65-F5344CB8AC3E}">
        <p14:creationId xmlns:p14="http://schemas.microsoft.com/office/powerpoint/2010/main" val="67093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249"/>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249"/>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24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 grpId="0" animBg="1"/>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38200" y="2942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FF00"/>
                </a:solidFill>
              </a:rPr>
              <a:t>What are the intervals?</a:t>
            </a:r>
          </a:p>
        </p:txBody>
      </p:sp>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l="28921" t="80949" r="64368" b="10686"/>
          <a:stretch/>
        </p:blipFill>
        <p:spPr>
          <a:xfrm>
            <a:off x="7079729" y="1378031"/>
            <a:ext cx="4127896" cy="3987756"/>
          </a:xfrm>
          <a:prstGeom prst="rect">
            <a:avLst/>
          </a:prstGeom>
        </p:spPr>
      </p:pic>
      <p:sp>
        <p:nvSpPr>
          <p:cNvPr id="6" name="Rectangle 5"/>
          <p:cNvSpPr/>
          <p:nvPr/>
        </p:nvSpPr>
        <p:spPr>
          <a:xfrm>
            <a:off x="-203573" y="2010183"/>
            <a:ext cx="7283302" cy="2616101"/>
          </a:xfrm>
          <a:prstGeom prst="rect">
            <a:avLst/>
          </a:prstGeom>
        </p:spPr>
        <p:txBody>
          <a:bodyPr wrap="square">
            <a:spAutoFit/>
          </a:bodyPr>
          <a:lstStyle/>
          <a:p>
            <a:pPr lvl="1"/>
            <a:r>
              <a:rPr lang="en-US" sz="3600" dirty="0"/>
              <a:t>Normal QRS:</a:t>
            </a:r>
          </a:p>
          <a:p>
            <a:pPr marL="914400" lvl="1" indent="-457200">
              <a:buFont typeface="Arial" panose="020B0604020202020204" pitchFamily="34" charset="0"/>
              <a:buChar char="•"/>
            </a:pPr>
            <a:r>
              <a:rPr lang="en-US" sz="3200" dirty="0"/>
              <a:t>&gt;100ms (2.5 small boxes) = IV Conduction delay</a:t>
            </a:r>
          </a:p>
          <a:p>
            <a:pPr marL="914400" lvl="1" indent="-457200">
              <a:buFont typeface="Arial" panose="020B0604020202020204" pitchFamily="34" charset="0"/>
              <a:buChar char="•"/>
            </a:pPr>
            <a:r>
              <a:rPr lang="en-US" sz="3200" dirty="0"/>
              <a:t>&gt;120ms (3 small boxes)= BBB, or ventricular ectopy</a:t>
            </a:r>
          </a:p>
        </p:txBody>
      </p:sp>
      <p:sp>
        <p:nvSpPr>
          <p:cNvPr id="15" name="Right Bracket 14"/>
          <p:cNvSpPr/>
          <p:nvPr/>
        </p:nvSpPr>
        <p:spPr>
          <a:xfrm rot="5400000">
            <a:off x="8545307" y="4550493"/>
            <a:ext cx="308291" cy="399997"/>
          </a:xfrm>
          <a:prstGeom prst="rightBracket">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endParaRPr>
          </a:p>
        </p:txBody>
      </p:sp>
      <p:sp>
        <p:nvSpPr>
          <p:cNvPr id="18" name="TextBox 17"/>
          <p:cNvSpPr txBox="1"/>
          <p:nvPr/>
        </p:nvSpPr>
        <p:spPr>
          <a:xfrm>
            <a:off x="8850997" y="4626284"/>
            <a:ext cx="1468179" cy="769441"/>
          </a:xfrm>
          <a:prstGeom prst="rect">
            <a:avLst/>
          </a:prstGeom>
          <a:noFill/>
        </p:spPr>
        <p:txBody>
          <a:bodyPr wrap="square" rtlCol="0">
            <a:spAutoFit/>
          </a:bodyPr>
          <a:lstStyle/>
          <a:p>
            <a:r>
              <a:rPr lang="en-US" sz="4400" b="1" dirty="0">
                <a:solidFill>
                  <a:srgbClr val="FF0000"/>
                </a:solidFill>
              </a:rPr>
              <a:t>QRS</a:t>
            </a:r>
          </a:p>
        </p:txBody>
      </p:sp>
      <p:sp>
        <p:nvSpPr>
          <p:cNvPr id="19" name="TextBox 18"/>
          <p:cNvSpPr txBox="1"/>
          <p:nvPr/>
        </p:nvSpPr>
        <p:spPr>
          <a:xfrm>
            <a:off x="180755" y="1378031"/>
            <a:ext cx="3583170" cy="769441"/>
          </a:xfrm>
          <a:prstGeom prst="rect">
            <a:avLst/>
          </a:prstGeom>
          <a:noFill/>
        </p:spPr>
        <p:txBody>
          <a:bodyPr wrap="square" rtlCol="0">
            <a:spAutoFit/>
          </a:bodyPr>
          <a:lstStyle/>
          <a:p>
            <a:r>
              <a:rPr lang="en-US" sz="4400" b="1" dirty="0">
                <a:solidFill>
                  <a:srgbClr val="FF0000"/>
                </a:solidFill>
              </a:rPr>
              <a:t>QRS Interval</a:t>
            </a:r>
          </a:p>
        </p:txBody>
      </p:sp>
      <p:sp>
        <p:nvSpPr>
          <p:cNvPr id="20" name="TextBox 19"/>
          <p:cNvSpPr txBox="1"/>
          <p:nvPr/>
        </p:nvSpPr>
        <p:spPr>
          <a:xfrm>
            <a:off x="774405" y="5537247"/>
            <a:ext cx="10579395" cy="923330"/>
          </a:xfrm>
          <a:prstGeom prst="rect">
            <a:avLst/>
          </a:prstGeom>
          <a:noFill/>
          <a:ln w="38100">
            <a:solidFill>
              <a:srgbClr val="FF0000"/>
            </a:solidFill>
          </a:ln>
        </p:spPr>
        <p:txBody>
          <a:bodyPr wrap="square" rtlCol="0">
            <a:spAutoFit/>
          </a:bodyPr>
          <a:lstStyle/>
          <a:p>
            <a:pPr algn="ctr"/>
            <a:r>
              <a:rPr lang="en-US" sz="5400" dirty="0"/>
              <a:t>2 (Small boxes) x 0.04 = 80ms</a:t>
            </a:r>
          </a:p>
        </p:txBody>
      </p:sp>
      <p:sp>
        <p:nvSpPr>
          <p:cNvPr id="2" name="Rectangle 1"/>
          <p:cNvSpPr/>
          <p:nvPr/>
        </p:nvSpPr>
        <p:spPr>
          <a:xfrm>
            <a:off x="6585540" y="650050"/>
            <a:ext cx="6096000" cy="1200329"/>
          </a:xfrm>
          <a:prstGeom prst="rect">
            <a:avLst/>
          </a:prstGeom>
        </p:spPr>
        <p:txBody>
          <a:bodyPr>
            <a:spAutoFit/>
          </a:bodyPr>
          <a:lstStyle/>
          <a:p>
            <a:pPr lvl="1"/>
            <a:r>
              <a:rPr lang="en-US" sz="3600" dirty="0"/>
              <a:t># small boxes x  0.04</a:t>
            </a:r>
          </a:p>
          <a:p>
            <a:pPr lvl="1"/>
            <a:endParaRPr lang="en-US" sz="3600" dirty="0"/>
          </a:p>
        </p:txBody>
      </p:sp>
    </p:spTree>
    <p:extLst>
      <p:ext uri="{BB962C8B-B14F-4D97-AF65-F5344CB8AC3E}">
        <p14:creationId xmlns:p14="http://schemas.microsoft.com/office/powerpoint/2010/main" val="378275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249"/>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249"/>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24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P spid="20" grpId="0" animBg="1"/>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38200" y="2942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FF00"/>
                </a:solidFill>
              </a:rPr>
              <a:t>What are the intervals?</a:t>
            </a:r>
          </a:p>
        </p:txBody>
      </p:sp>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l="28921" t="80949" r="64368" b="10188"/>
          <a:stretch/>
        </p:blipFill>
        <p:spPr>
          <a:xfrm>
            <a:off x="7079729" y="1378030"/>
            <a:ext cx="4127896" cy="4225327"/>
          </a:xfrm>
          <a:prstGeom prst="rect">
            <a:avLst/>
          </a:prstGeom>
        </p:spPr>
      </p:pic>
      <p:sp>
        <p:nvSpPr>
          <p:cNvPr id="6" name="Rectangle 5"/>
          <p:cNvSpPr/>
          <p:nvPr/>
        </p:nvSpPr>
        <p:spPr>
          <a:xfrm>
            <a:off x="-203573" y="2010183"/>
            <a:ext cx="7283302" cy="3416320"/>
          </a:xfrm>
          <a:prstGeom prst="rect">
            <a:avLst/>
          </a:prstGeom>
        </p:spPr>
        <p:txBody>
          <a:bodyPr wrap="square">
            <a:spAutoFit/>
          </a:bodyPr>
          <a:lstStyle/>
          <a:p>
            <a:pPr marL="1028700" lvl="1" indent="-571500">
              <a:buFont typeface="Arial" panose="020B0604020202020204" pitchFamily="34" charset="0"/>
              <a:buChar char="•"/>
            </a:pPr>
            <a:r>
              <a:rPr lang="en-US" sz="3600" dirty="0"/>
              <a:t>Automated </a:t>
            </a:r>
            <a:r>
              <a:rPr lang="en-US" sz="3600" dirty="0" err="1"/>
              <a:t>QTc</a:t>
            </a:r>
            <a:r>
              <a:rPr lang="en-US" sz="3600" dirty="0"/>
              <a:t> probably sufficient</a:t>
            </a:r>
          </a:p>
          <a:p>
            <a:pPr marL="1028700" lvl="1" indent="-571500">
              <a:buFont typeface="Arial" panose="020B0604020202020204" pitchFamily="34" charset="0"/>
              <a:buChar char="•"/>
            </a:pPr>
            <a:r>
              <a:rPr lang="en-US" sz="3600" dirty="0"/>
              <a:t>&gt;440ms in males or &gt;460ms in Females</a:t>
            </a:r>
          </a:p>
          <a:p>
            <a:pPr marL="1028700" lvl="1" indent="-571500">
              <a:buFont typeface="Arial" panose="020B0604020202020204" pitchFamily="34" charset="0"/>
              <a:buChar char="•"/>
            </a:pPr>
            <a:r>
              <a:rPr lang="en-US" sz="3600" dirty="0"/>
              <a:t>Shortcut: prolonged QT if &gt;50% of RR </a:t>
            </a:r>
          </a:p>
        </p:txBody>
      </p:sp>
      <p:sp>
        <p:nvSpPr>
          <p:cNvPr id="15" name="Right Bracket 14"/>
          <p:cNvSpPr/>
          <p:nvPr/>
        </p:nvSpPr>
        <p:spPr>
          <a:xfrm rot="5400000">
            <a:off x="9426268" y="3613288"/>
            <a:ext cx="385801" cy="2196900"/>
          </a:xfrm>
          <a:prstGeom prst="rightBracket">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endParaRPr>
          </a:p>
        </p:txBody>
      </p:sp>
      <p:sp>
        <p:nvSpPr>
          <p:cNvPr id="18" name="TextBox 17"/>
          <p:cNvSpPr txBox="1"/>
          <p:nvPr/>
        </p:nvSpPr>
        <p:spPr>
          <a:xfrm>
            <a:off x="9106020" y="4833482"/>
            <a:ext cx="1468179" cy="769441"/>
          </a:xfrm>
          <a:prstGeom prst="rect">
            <a:avLst/>
          </a:prstGeom>
          <a:noFill/>
        </p:spPr>
        <p:txBody>
          <a:bodyPr wrap="square" rtlCol="0">
            <a:spAutoFit/>
          </a:bodyPr>
          <a:lstStyle/>
          <a:p>
            <a:r>
              <a:rPr lang="en-US" sz="4400" b="1" dirty="0">
                <a:solidFill>
                  <a:srgbClr val="FF0000"/>
                </a:solidFill>
              </a:rPr>
              <a:t>QT</a:t>
            </a:r>
          </a:p>
        </p:txBody>
      </p:sp>
      <p:sp>
        <p:nvSpPr>
          <p:cNvPr id="19" name="TextBox 18"/>
          <p:cNvSpPr txBox="1"/>
          <p:nvPr/>
        </p:nvSpPr>
        <p:spPr>
          <a:xfrm>
            <a:off x="180755" y="1378031"/>
            <a:ext cx="3583170" cy="769441"/>
          </a:xfrm>
          <a:prstGeom prst="rect">
            <a:avLst/>
          </a:prstGeom>
          <a:noFill/>
        </p:spPr>
        <p:txBody>
          <a:bodyPr wrap="square" rtlCol="0">
            <a:spAutoFit/>
          </a:bodyPr>
          <a:lstStyle/>
          <a:p>
            <a:r>
              <a:rPr lang="en-US" sz="4400" b="1" dirty="0">
                <a:solidFill>
                  <a:srgbClr val="FF0000"/>
                </a:solidFill>
              </a:rPr>
              <a:t>QT  Interval</a:t>
            </a:r>
          </a:p>
        </p:txBody>
      </p:sp>
      <p:sp>
        <p:nvSpPr>
          <p:cNvPr id="20" name="TextBox 19"/>
          <p:cNvSpPr txBox="1"/>
          <p:nvPr/>
        </p:nvSpPr>
        <p:spPr>
          <a:xfrm>
            <a:off x="774405" y="5763214"/>
            <a:ext cx="10579395" cy="923330"/>
          </a:xfrm>
          <a:prstGeom prst="rect">
            <a:avLst/>
          </a:prstGeom>
          <a:noFill/>
          <a:ln w="38100">
            <a:solidFill>
              <a:srgbClr val="FF0000"/>
            </a:solidFill>
          </a:ln>
        </p:spPr>
        <p:txBody>
          <a:bodyPr wrap="square" rtlCol="0">
            <a:spAutoFit/>
          </a:bodyPr>
          <a:lstStyle/>
          <a:p>
            <a:pPr algn="ctr"/>
            <a:r>
              <a:rPr lang="en-US" sz="5400" dirty="0"/>
              <a:t>10 (Small boxes) x 0.04 = 400ms</a:t>
            </a:r>
          </a:p>
        </p:txBody>
      </p:sp>
      <p:sp>
        <p:nvSpPr>
          <p:cNvPr id="2" name="Rectangle 1"/>
          <p:cNvSpPr/>
          <p:nvPr/>
        </p:nvSpPr>
        <p:spPr>
          <a:xfrm>
            <a:off x="6585540" y="650050"/>
            <a:ext cx="6096000" cy="1200329"/>
          </a:xfrm>
          <a:prstGeom prst="rect">
            <a:avLst/>
          </a:prstGeom>
        </p:spPr>
        <p:txBody>
          <a:bodyPr>
            <a:spAutoFit/>
          </a:bodyPr>
          <a:lstStyle/>
          <a:p>
            <a:pPr lvl="1"/>
            <a:r>
              <a:rPr lang="en-US" sz="3600" dirty="0"/>
              <a:t># small boxes x  0.04</a:t>
            </a:r>
          </a:p>
          <a:p>
            <a:pPr lvl="1"/>
            <a:endParaRPr lang="en-US" sz="3600" dirty="0"/>
          </a:p>
        </p:txBody>
      </p:sp>
      <p:cxnSp>
        <p:nvCxnSpPr>
          <p:cNvPr id="4" name="Straight Connector 3"/>
          <p:cNvCxnSpPr/>
          <p:nvPr/>
        </p:nvCxnSpPr>
        <p:spPr>
          <a:xfrm>
            <a:off x="9962707" y="3264193"/>
            <a:ext cx="978195" cy="14885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B4CBEFC-8F47-4B2A-B7D3-57B185E2FDA6}"/>
              </a:ext>
            </a:extLst>
          </p:cNvPr>
          <p:cNvCxnSpPr>
            <a:cxnSpLocks/>
          </p:cNvCxnSpPr>
          <p:nvPr/>
        </p:nvCxnSpPr>
        <p:spPr>
          <a:xfrm>
            <a:off x="7707327" y="4392514"/>
            <a:ext cx="3573386" cy="5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41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4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49"/>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249"/>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249"/>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24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P spid="20" grpId="0" animBg="1"/>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23393" t="81475" r="66387" b="10160"/>
          <a:stretch/>
        </p:blipFill>
        <p:spPr>
          <a:xfrm>
            <a:off x="6661739" y="1735523"/>
            <a:ext cx="5326912" cy="3379353"/>
          </a:xfrm>
          <a:prstGeom prst="rect">
            <a:avLst/>
          </a:prstGeom>
        </p:spPr>
      </p:pic>
      <p:sp>
        <p:nvSpPr>
          <p:cNvPr id="9" name="Title 1"/>
          <p:cNvSpPr txBox="1">
            <a:spLocks/>
          </p:cNvSpPr>
          <p:nvPr/>
        </p:nvSpPr>
        <p:spPr>
          <a:xfrm>
            <a:off x="838200" y="2942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FF00"/>
                </a:solidFill>
              </a:rPr>
              <a:t>What are the intervals?</a:t>
            </a:r>
          </a:p>
        </p:txBody>
      </p:sp>
      <p:sp>
        <p:nvSpPr>
          <p:cNvPr id="6" name="Rectangle 5"/>
          <p:cNvSpPr/>
          <p:nvPr/>
        </p:nvSpPr>
        <p:spPr>
          <a:xfrm>
            <a:off x="-203573" y="2010183"/>
            <a:ext cx="6721892" cy="3416320"/>
          </a:xfrm>
          <a:prstGeom prst="rect">
            <a:avLst/>
          </a:prstGeom>
        </p:spPr>
        <p:txBody>
          <a:bodyPr wrap="square">
            <a:spAutoFit/>
          </a:bodyPr>
          <a:lstStyle/>
          <a:p>
            <a:pPr marL="1028700" lvl="1" indent="-571500">
              <a:buFont typeface="Arial" panose="020B0604020202020204" pitchFamily="34" charset="0"/>
              <a:buChar char="•"/>
            </a:pPr>
            <a:r>
              <a:rPr lang="en-US" sz="3600" dirty="0"/>
              <a:t>Automated </a:t>
            </a:r>
            <a:r>
              <a:rPr lang="en-US" sz="3600" dirty="0" err="1"/>
              <a:t>QTc</a:t>
            </a:r>
            <a:r>
              <a:rPr lang="en-US" sz="3600" dirty="0"/>
              <a:t> probably sufficient</a:t>
            </a:r>
          </a:p>
          <a:p>
            <a:pPr marL="1028700" lvl="1" indent="-571500">
              <a:buFont typeface="Arial" panose="020B0604020202020204" pitchFamily="34" charset="0"/>
              <a:buChar char="•"/>
            </a:pPr>
            <a:r>
              <a:rPr lang="en-US" sz="3600" dirty="0"/>
              <a:t>&gt;440ms in males or &gt;460ms in Females</a:t>
            </a:r>
          </a:p>
          <a:p>
            <a:pPr marL="1028700" lvl="1" indent="-571500">
              <a:buFont typeface="Arial" panose="020B0604020202020204" pitchFamily="34" charset="0"/>
              <a:buChar char="•"/>
            </a:pPr>
            <a:r>
              <a:rPr lang="en-US" sz="3600" dirty="0"/>
              <a:t>Shortcut: prolonged QT if &gt;50% of RR </a:t>
            </a:r>
          </a:p>
        </p:txBody>
      </p:sp>
      <p:sp>
        <p:nvSpPr>
          <p:cNvPr id="15" name="Right Bracket 14"/>
          <p:cNvSpPr/>
          <p:nvPr/>
        </p:nvSpPr>
        <p:spPr>
          <a:xfrm rot="5400000">
            <a:off x="8402452" y="3431184"/>
            <a:ext cx="513542" cy="1877925"/>
          </a:xfrm>
          <a:prstGeom prst="rightBracket">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solidFill>
                <a:srgbClr val="00B050"/>
              </a:solidFill>
            </a:endParaRPr>
          </a:p>
        </p:txBody>
      </p:sp>
      <p:sp>
        <p:nvSpPr>
          <p:cNvPr id="18" name="TextBox 17"/>
          <p:cNvSpPr txBox="1"/>
          <p:nvPr/>
        </p:nvSpPr>
        <p:spPr>
          <a:xfrm>
            <a:off x="9611834" y="4390673"/>
            <a:ext cx="1468179" cy="769441"/>
          </a:xfrm>
          <a:prstGeom prst="rect">
            <a:avLst/>
          </a:prstGeom>
          <a:noFill/>
          <a:ln>
            <a:noFill/>
          </a:ln>
        </p:spPr>
        <p:txBody>
          <a:bodyPr wrap="square" rtlCol="0">
            <a:spAutoFit/>
          </a:bodyPr>
          <a:lstStyle/>
          <a:p>
            <a:r>
              <a:rPr lang="en-US" sz="4400" b="1" dirty="0">
                <a:solidFill>
                  <a:srgbClr val="00B050"/>
                </a:solidFill>
              </a:rPr>
              <a:t>QT</a:t>
            </a:r>
          </a:p>
        </p:txBody>
      </p:sp>
      <p:sp>
        <p:nvSpPr>
          <p:cNvPr id="19" name="TextBox 18"/>
          <p:cNvSpPr txBox="1"/>
          <p:nvPr/>
        </p:nvSpPr>
        <p:spPr>
          <a:xfrm>
            <a:off x="180755" y="1378031"/>
            <a:ext cx="3583170" cy="769441"/>
          </a:xfrm>
          <a:prstGeom prst="rect">
            <a:avLst/>
          </a:prstGeom>
          <a:noFill/>
        </p:spPr>
        <p:txBody>
          <a:bodyPr wrap="square" rtlCol="0">
            <a:spAutoFit/>
          </a:bodyPr>
          <a:lstStyle/>
          <a:p>
            <a:r>
              <a:rPr lang="en-US" sz="4400" b="1" dirty="0" err="1">
                <a:solidFill>
                  <a:srgbClr val="00FF99"/>
                </a:solidFill>
              </a:rPr>
              <a:t>QTc</a:t>
            </a:r>
            <a:r>
              <a:rPr lang="en-US" sz="4400" b="1" dirty="0">
                <a:solidFill>
                  <a:srgbClr val="00FF99"/>
                </a:solidFill>
              </a:rPr>
              <a:t>  </a:t>
            </a:r>
          </a:p>
        </p:txBody>
      </p:sp>
      <mc:AlternateContent xmlns:mc="http://schemas.openxmlformats.org/markup-compatibility/2006" xmlns:a14="http://schemas.microsoft.com/office/drawing/2010/main">
        <mc:Choice Requires="a14">
          <p:sp>
            <p:nvSpPr>
              <p:cNvPr id="2" name="Rectangle 1"/>
              <p:cNvSpPr/>
              <p:nvPr/>
            </p:nvSpPr>
            <p:spPr>
              <a:xfrm>
                <a:off x="6277195" y="412456"/>
                <a:ext cx="6096000" cy="1247714"/>
              </a:xfrm>
              <a:prstGeom prst="rect">
                <a:avLst/>
              </a:prstGeom>
            </p:spPr>
            <p:txBody>
              <a:bodyPr>
                <a:spAutoFit/>
              </a:bodyPr>
              <a:lstStyle/>
              <a:p>
                <a:pPr lvl="1"/>
                <a14:m>
                  <m:oMathPara xmlns:m="http://schemas.openxmlformats.org/officeDocument/2006/math">
                    <m:oMathParaPr>
                      <m:jc m:val="centerGroup"/>
                    </m:oMathParaPr>
                    <m:oMath xmlns:m="http://schemas.openxmlformats.org/officeDocument/2006/math">
                      <m:r>
                        <a:rPr lang="en-US" sz="3600" b="0" i="1" dirty="0" smtClean="0">
                          <a:solidFill>
                            <a:srgbClr val="00FF99"/>
                          </a:solidFill>
                          <a:latin typeface="Cambria Math" panose="02040503050406030204" pitchFamily="18" charset="0"/>
                        </a:rPr>
                        <m:t>𝑄𝑇𝑐</m:t>
                      </m:r>
                      <m:r>
                        <a:rPr lang="en-US" sz="3600" b="0" i="1" dirty="0" smtClean="0">
                          <a:solidFill>
                            <a:srgbClr val="00FF99"/>
                          </a:solidFill>
                          <a:latin typeface="Cambria Math" panose="02040503050406030204" pitchFamily="18" charset="0"/>
                        </a:rPr>
                        <m:t>= </m:t>
                      </m:r>
                      <m:f>
                        <m:fPr>
                          <m:ctrlPr>
                            <a:rPr lang="en-US" sz="3600" b="0" i="1" dirty="0" smtClean="0">
                              <a:solidFill>
                                <a:srgbClr val="00FF99"/>
                              </a:solidFill>
                              <a:latin typeface="Cambria Math" panose="02040503050406030204" pitchFamily="18" charset="0"/>
                            </a:rPr>
                          </m:ctrlPr>
                        </m:fPr>
                        <m:num>
                          <m:r>
                            <a:rPr lang="en-US" sz="3600" b="0" i="1" dirty="0" smtClean="0">
                              <a:solidFill>
                                <a:srgbClr val="00FF99"/>
                              </a:solidFill>
                              <a:latin typeface="Cambria Math" panose="02040503050406030204" pitchFamily="18" charset="0"/>
                            </a:rPr>
                            <m:t>𝑄𝑇</m:t>
                          </m:r>
                          <m:r>
                            <a:rPr lang="en-US" sz="3600" b="0" i="1" dirty="0" smtClean="0">
                              <a:solidFill>
                                <a:srgbClr val="00FF99"/>
                              </a:solidFill>
                              <a:latin typeface="Cambria Math" panose="02040503050406030204" pitchFamily="18" charset="0"/>
                            </a:rPr>
                            <m:t> </m:t>
                          </m:r>
                          <m:r>
                            <a:rPr lang="en-US" sz="3600" b="0" i="1" dirty="0" smtClean="0">
                              <a:solidFill>
                                <a:srgbClr val="00FF99"/>
                              </a:solidFill>
                              <a:latin typeface="Cambria Math" panose="02040503050406030204" pitchFamily="18" charset="0"/>
                            </a:rPr>
                            <m:t>𝑑𝑢𝑟𝑎𝑡𝑖𝑜𝑛</m:t>
                          </m:r>
                        </m:num>
                        <m:den>
                          <m:rad>
                            <m:radPr>
                              <m:degHide m:val="on"/>
                              <m:ctrlPr>
                                <a:rPr lang="en-US" sz="3600" b="0" i="1" dirty="0" smtClean="0">
                                  <a:solidFill>
                                    <a:srgbClr val="00FF99"/>
                                  </a:solidFill>
                                  <a:latin typeface="Cambria Math" panose="02040503050406030204" pitchFamily="18" charset="0"/>
                                </a:rPr>
                              </m:ctrlPr>
                            </m:radPr>
                            <m:deg/>
                            <m:e>
                              <m:r>
                                <a:rPr lang="en-US" sz="3600" b="0" i="1" dirty="0" smtClean="0">
                                  <a:solidFill>
                                    <a:srgbClr val="00FF99"/>
                                  </a:solidFill>
                                  <a:latin typeface="Cambria Math" panose="02040503050406030204" pitchFamily="18" charset="0"/>
                                </a:rPr>
                                <m:t>𝑅𝑅</m:t>
                              </m:r>
                              <m:r>
                                <a:rPr lang="en-US" sz="3600" b="0" i="1" dirty="0" smtClean="0">
                                  <a:solidFill>
                                    <a:srgbClr val="00FF99"/>
                                  </a:solidFill>
                                  <a:latin typeface="Cambria Math" panose="02040503050406030204" pitchFamily="18" charset="0"/>
                                </a:rPr>
                                <m:t> </m:t>
                              </m:r>
                              <m:r>
                                <a:rPr lang="en-US" sz="3600" b="0" i="1" dirty="0" smtClean="0">
                                  <a:solidFill>
                                    <a:srgbClr val="00FF99"/>
                                  </a:solidFill>
                                  <a:latin typeface="Cambria Math" panose="02040503050406030204" pitchFamily="18" charset="0"/>
                                </a:rPr>
                                <m:t>𝐼𝑛𝑡𝑒𝑟𝑣𝑎𝑙</m:t>
                              </m:r>
                              <m:r>
                                <a:rPr lang="en-US" sz="3600" b="0" i="1" dirty="0" smtClean="0">
                                  <a:solidFill>
                                    <a:srgbClr val="00FF99"/>
                                  </a:solidFill>
                                  <a:latin typeface="Cambria Math" panose="02040503050406030204" pitchFamily="18" charset="0"/>
                                </a:rPr>
                                <m:t> </m:t>
                              </m:r>
                            </m:e>
                          </m:rad>
                        </m:den>
                      </m:f>
                    </m:oMath>
                  </m:oMathPara>
                </a14:m>
                <a:endParaRPr lang="en-US" sz="3600" dirty="0">
                  <a:solidFill>
                    <a:srgbClr val="00FF99"/>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6277195" y="412456"/>
                <a:ext cx="6096000" cy="1247714"/>
              </a:xfrm>
              <a:prstGeom prst="rect">
                <a:avLst/>
              </a:prstGeom>
              <a:blipFill rotWithShape="0">
                <a:blip r:embed="rId4"/>
                <a:stretch>
                  <a:fillRect/>
                </a:stretch>
              </a:blipFill>
            </p:spPr>
            <p:txBody>
              <a:bodyPr/>
              <a:lstStyle/>
              <a:p>
                <a:r>
                  <a:rPr lang="en-US">
                    <a:noFill/>
                  </a:rPr>
                  <a:t> </a:t>
                </a:r>
              </a:p>
            </p:txBody>
          </p:sp>
        </mc:Fallback>
      </mc:AlternateContent>
      <p:cxnSp>
        <p:nvCxnSpPr>
          <p:cNvPr id="4" name="Straight Connector 3"/>
          <p:cNvCxnSpPr>
            <a:cxnSpLocks/>
          </p:cNvCxnSpPr>
          <p:nvPr/>
        </p:nvCxnSpPr>
        <p:spPr>
          <a:xfrm>
            <a:off x="8802806" y="2975212"/>
            <a:ext cx="1023582" cy="141546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ctangle 12"/>
              <p:cNvSpPr/>
              <p:nvPr/>
            </p:nvSpPr>
            <p:spPr>
              <a:xfrm>
                <a:off x="5156791" y="5305801"/>
                <a:ext cx="7457528" cy="1320683"/>
              </a:xfrm>
              <a:prstGeom prst="rect">
                <a:avLst/>
              </a:prstGeom>
            </p:spPr>
            <p:txBody>
              <a:bodyPr wrap="square">
                <a:spAutoFit/>
              </a:bodyPr>
              <a:lstStyle/>
              <a:p>
                <a:pPr lvl="1"/>
                <a:r>
                  <a:rPr lang="en-US" sz="5400" dirty="0" err="1">
                    <a:solidFill>
                      <a:srgbClr val="00FF99"/>
                    </a:solidFill>
                  </a:rPr>
                  <a:t>QTc</a:t>
                </a:r>
                <a:r>
                  <a:rPr lang="en-US" sz="5400" dirty="0">
                    <a:solidFill>
                      <a:srgbClr val="00FF99"/>
                    </a:solidFill>
                  </a:rPr>
                  <a:t> = </a:t>
                </a:r>
                <a:r>
                  <a:rPr lang="en-US" sz="5400" b="0" dirty="0">
                    <a:solidFill>
                      <a:srgbClr val="00FF99"/>
                    </a:solidFill>
                  </a:rPr>
                  <a:t>492ms</a:t>
                </a:r>
                <a14:m>
                  <m:oMath xmlns:m="http://schemas.openxmlformats.org/officeDocument/2006/math">
                    <m:r>
                      <a:rPr lang="en-US" sz="5400" b="0" i="1" dirty="0" smtClean="0">
                        <a:solidFill>
                          <a:srgbClr val="00FF99"/>
                        </a:solidFill>
                        <a:latin typeface="Cambria Math" panose="02040503050406030204" pitchFamily="18" charset="0"/>
                      </a:rPr>
                      <m:t>= </m:t>
                    </m:r>
                    <m:f>
                      <m:fPr>
                        <m:ctrlPr>
                          <a:rPr lang="en-US" sz="5400" b="0" i="1" dirty="0" smtClean="0">
                            <a:solidFill>
                              <a:srgbClr val="00FF99"/>
                            </a:solidFill>
                            <a:latin typeface="Cambria Math" panose="02040503050406030204" pitchFamily="18" charset="0"/>
                          </a:rPr>
                        </m:ctrlPr>
                      </m:fPr>
                      <m:num>
                        <m:r>
                          <a:rPr lang="en-US" sz="5400" b="0" i="1" dirty="0" smtClean="0">
                            <a:solidFill>
                              <a:srgbClr val="00FF99"/>
                            </a:solidFill>
                            <a:latin typeface="Cambria Math" panose="02040503050406030204" pitchFamily="18" charset="0"/>
                          </a:rPr>
                          <m:t>0.400</m:t>
                        </m:r>
                      </m:num>
                      <m:den>
                        <m:rad>
                          <m:radPr>
                            <m:degHide m:val="on"/>
                            <m:ctrlPr>
                              <a:rPr lang="en-US" sz="5400" b="0" i="1" dirty="0" smtClean="0">
                                <a:solidFill>
                                  <a:srgbClr val="00FF99"/>
                                </a:solidFill>
                                <a:latin typeface="Cambria Math" panose="02040503050406030204" pitchFamily="18" charset="0"/>
                              </a:rPr>
                            </m:ctrlPr>
                          </m:radPr>
                          <m:deg/>
                          <m:e>
                            <m:r>
                              <a:rPr lang="en-US" sz="5400" b="0" i="1" dirty="0" smtClean="0">
                                <a:solidFill>
                                  <a:srgbClr val="00FF99"/>
                                </a:solidFill>
                                <a:latin typeface="Cambria Math" panose="02040503050406030204" pitchFamily="18" charset="0"/>
                              </a:rPr>
                              <m:t>0.660 </m:t>
                            </m:r>
                          </m:e>
                        </m:rad>
                      </m:den>
                    </m:f>
                  </m:oMath>
                </a14:m>
                <a:endParaRPr lang="en-US" sz="5400" dirty="0">
                  <a:solidFill>
                    <a:srgbClr val="00FF99"/>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5156791" y="5305801"/>
                <a:ext cx="7457528" cy="1320683"/>
              </a:xfrm>
              <a:prstGeom prst="rect">
                <a:avLst/>
              </a:prstGeom>
              <a:blipFill rotWithShape="0">
                <a:blip r:embed="rId5"/>
                <a:stretch>
                  <a:fillRect b="-10599"/>
                </a:stretch>
              </a:blipFill>
            </p:spPr>
            <p:txBody>
              <a:bodyPr/>
              <a:lstStyle/>
              <a:p>
                <a:r>
                  <a:rPr lang="en-US">
                    <a:noFill/>
                  </a:rPr>
                  <a:t> </a:t>
                </a:r>
              </a:p>
            </p:txBody>
          </p:sp>
        </mc:Fallback>
      </mc:AlternateContent>
      <p:sp>
        <p:nvSpPr>
          <p:cNvPr id="14" name="Right Bracket 13"/>
          <p:cNvSpPr/>
          <p:nvPr/>
        </p:nvSpPr>
        <p:spPr>
          <a:xfrm rot="16200000" flipV="1">
            <a:off x="9246466" y="534129"/>
            <a:ext cx="362630" cy="3068776"/>
          </a:xfrm>
          <a:prstGeom prst="rightBracket">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solidFill>
                <a:srgbClr val="00B050"/>
              </a:solidFill>
            </a:endParaRPr>
          </a:p>
        </p:txBody>
      </p:sp>
      <p:sp>
        <p:nvSpPr>
          <p:cNvPr id="16" name="TextBox 15"/>
          <p:cNvSpPr txBox="1"/>
          <p:nvPr/>
        </p:nvSpPr>
        <p:spPr>
          <a:xfrm>
            <a:off x="10970365" y="1805895"/>
            <a:ext cx="1468179" cy="769441"/>
          </a:xfrm>
          <a:prstGeom prst="rect">
            <a:avLst/>
          </a:prstGeom>
          <a:noFill/>
          <a:ln>
            <a:noFill/>
          </a:ln>
        </p:spPr>
        <p:txBody>
          <a:bodyPr wrap="square" rtlCol="0">
            <a:spAutoFit/>
          </a:bodyPr>
          <a:lstStyle/>
          <a:p>
            <a:r>
              <a:rPr lang="en-US" sz="4400" b="1" dirty="0">
                <a:solidFill>
                  <a:srgbClr val="00B050"/>
                </a:solidFill>
              </a:rPr>
              <a:t>RR</a:t>
            </a:r>
          </a:p>
        </p:txBody>
      </p:sp>
      <p:cxnSp>
        <p:nvCxnSpPr>
          <p:cNvPr id="17" name="Straight Connector 16">
            <a:extLst>
              <a:ext uri="{FF2B5EF4-FFF2-40B4-BE49-F238E27FC236}">
                <a16:creationId xmlns:a16="http://schemas.microsoft.com/office/drawing/2014/main" id="{F8D97143-3C3F-418D-B621-18D051BE8D00}"/>
              </a:ext>
            </a:extLst>
          </p:cNvPr>
          <p:cNvCxnSpPr>
            <a:cxnSpLocks/>
          </p:cNvCxnSpPr>
          <p:nvPr/>
        </p:nvCxnSpPr>
        <p:spPr>
          <a:xfrm>
            <a:off x="6837528" y="4077305"/>
            <a:ext cx="312542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77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4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49"/>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249"/>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249"/>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249"/>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249"/>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24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P spid="2" grpId="0"/>
      <p:bldP spid="13" grpId="0"/>
      <p:bldP spid="14" grpId="0" animBg="1"/>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92" y="297745"/>
            <a:ext cx="6927180" cy="1325563"/>
          </a:xfrm>
        </p:spPr>
        <p:txBody>
          <a:bodyPr/>
          <a:lstStyle/>
          <a:p>
            <a:r>
              <a:rPr lang="en-US" b="1" dirty="0">
                <a:solidFill>
                  <a:srgbClr val="FFFF00"/>
                </a:solidFill>
              </a:rPr>
              <a:t>A Simple Step-by-Step Method for Interpreting ECGs</a:t>
            </a:r>
          </a:p>
        </p:txBody>
      </p:sp>
      <p:sp>
        <p:nvSpPr>
          <p:cNvPr id="3" name="Content Placeholder 2"/>
          <p:cNvSpPr>
            <a:spLocks noGrp="1"/>
          </p:cNvSpPr>
          <p:nvPr>
            <p:ph idx="1"/>
          </p:nvPr>
        </p:nvSpPr>
        <p:spPr/>
        <p:txBody>
          <a:bodyPr>
            <a:normAutofit/>
          </a:bodyPr>
          <a:lstStyle/>
          <a:p>
            <a:r>
              <a:rPr lang="en-US" sz="4000" dirty="0"/>
              <a:t>Be systematic</a:t>
            </a:r>
          </a:p>
          <a:p>
            <a:pPr lvl="1"/>
            <a:r>
              <a:rPr lang="en-US" sz="3600" dirty="0"/>
              <a:t>Rate</a:t>
            </a:r>
          </a:p>
          <a:p>
            <a:pPr lvl="1"/>
            <a:r>
              <a:rPr lang="en-US" sz="3600" dirty="0"/>
              <a:t>Rhythm</a:t>
            </a:r>
          </a:p>
          <a:p>
            <a:pPr lvl="1"/>
            <a:r>
              <a:rPr lang="en-US" sz="3600" dirty="0"/>
              <a:t>Intervals</a:t>
            </a:r>
          </a:p>
          <a:p>
            <a:pPr lvl="1"/>
            <a:r>
              <a:rPr lang="en-US" sz="3600" dirty="0"/>
              <a:t>QRS Axis</a:t>
            </a:r>
          </a:p>
          <a:p>
            <a:pPr lvl="1"/>
            <a:r>
              <a:rPr lang="en-US" sz="3600" dirty="0"/>
              <a:t>Presence of Hypertrophy</a:t>
            </a:r>
          </a:p>
          <a:p>
            <a:pPr lvl="1"/>
            <a:r>
              <a:rPr lang="en-US" sz="3600" dirty="0"/>
              <a:t>Signs of Ischemia</a:t>
            </a:r>
          </a:p>
        </p:txBody>
      </p:sp>
      <p:sp>
        <p:nvSpPr>
          <p:cNvPr id="5" name="Arrow: Right 4"/>
          <p:cNvSpPr/>
          <p:nvPr/>
        </p:nvSpPr>
        <p:spPr>
          <a:xfrm>
            <a:off x="6294657" y="3859816"/>
            <a:ext cx="2968580" cy="1229933"/>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 name="Rectangle 6"/>
          <p:cNvSpPr/>
          <p:nvPr/>
        </p:nvSpPr>
        <p:spPr>
          <a:xfrm>
            <a:off x="1173562" y="4001294"/>
            <a:ext cx="4723782" cy="752256"/>
          </a:xfrm>
          <a:prstGeom prst="rect">
            <a:avLst/>
          </a:prstGeom>
          <a:noFill/>
          <a:ln w="76200">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7780C9C-18E9-434C-8D48-285344A59663}"/>
              </a:ext>
            </a:extLst>
          </p:cNvPr>
          <p:cNvPicPr>
            <a:picLocks noChangeAspect="1"/>
          </p:cNvPicPr>
          <p:nvPr/>
        </p:nvPicPr>
        <p:blipFill>
          <a:blip r:embed="rId2"/>
          <a:stretch>
            <a:fillRect/>
          </a:stretch>
        </p:blipFill>
        <p:spPr>
          <a:xfrm>
            <a:off x="9263237" y="6498"/>
            <a:ext cx="2928763" cy="6858000"/>
          </a:xfrm>
          <a:prstGeom prst="rect">
            <a:avLst/>
          </a:prstGeom>
        </p:spPr>
      </p:pic>
    </p:spTree>
    <p:extLst>
      <p:ext uri="{BB962C8B-B14F-4D97-AF65-F5344CB8AC3E}">
        <p14:creationId xmlns:p14="http://schemas.microsoft.com/office/powerpoint/2010/main" val="1884766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583018" y="43347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FF00"/>
                </a:solidFill>
              </a:rPr>
              <a:t>What’s the axis?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194" t="26796" r="5236" b="61465"/>
          <a:stretch/>
        </p:blipFill>
        <p:spPr>
          <a:xfrm>
            <a:off x="176094" y="1760161"/>
            <a:ext cx="11838696" cy="1151280"/>
          </a:xfrm>
          <a:prstGeom prst="rect">
            <a:avLst/>
          </a:prstGeom>
        </p:spPr>
      </p:pic>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70767" r="5728" b="19807"/>
          <a:stretch/>
        </p:blipFill>
        <p:spPr>
          <a:xfrm>
            <a:off x="176094" y="4826525"/>
            <a:ext cx="11838696" cy="917417"/>
          </a:xfr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194" t="48389" r="5411" b="40720"/>
          <a:stretch/>
        </p:blipFill>
        <p:spPr>
          <a:xfrm>
            <a:off x="176094" y="3064397"/>
            <a:ext cx="11838696" cy="1070057"/>
          </a:xfrm>
          <a:prstGeom prst="rect">
            <a:avLst/>
          </a:prstGeom>
        </p:spPr>
      </p:pic>
      <p:sp>
        <p:nvSpPr>
          <p:cNvPr id="2" name="Down Arrow 1"/>
          <p:cNvSpPr/>
          <p:nvPr/>
        </p:nvSpPr>
        <p:spPr>
          <a:xfrm flipV="1">
            <a:off x="2032727" y="4884198"/>
            <a:ext cx="404034" cy="777683"/>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flipV="1">
            <a:off x="1953118" y="1909481"/>
            <a:ext cx="404039" cy="920872"/>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flipV="1">
            <a:off x="4157329" y="3138989"/>
            <a:ext cx="404039" cy="920872"/>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5384" t="27455" r="88314" b="60806"/>
          <a:stretch/>
        </p:blipFill>
        <p:spPr>
          <a:xfrm>
            <a:off x="2604977" y="-304"/>
            <a:ext cx="2863968" cy="4134758"/>
          </a:xfrm>
          <a:prstGeom prst="rect">
            <a:avLst/>
          </a:prstGeom>
          <a:ln w="38100">
            <a:solidFill>
              <a:schemeClr val="bg1"/>
            </a:solidFill>
          </a:ln>
        </p:spPr>
      </p:pic>
      <p:cxnSp>
        <p:nvCxnSpPr>
          <p:cNvPr id="11" name="Straight Connector 10"/>
          <p:cNvCxnSpPr/>
          <p:nvPr/>
        </p:nvCxnSpPr>
        <p:spPr>
          <a:xfrm>
            <a:off x="3632655" y="2369917"/>
            <a:ext cx="1403497" cy="730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Right Bracket 14"/>
          <p:cNvSpPr/>
          <p:nvPr/>
        </p:nvSpPr>
        <p:spPr>
          <a:xfrm>
            <a:off x="4359349" y="1584251"/>
            <a:ext cx="223284" cy="800268"/>
          </a:xfrm>
          <a:prstGeom prst="rightBracket">
            <a:avLst/>
          </a:prstGeom>
          <a:noFill/>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7281534" y="5807740"/>
            <a:ext cx="4694540" cy="923330"/>
          </a:xfrm>
          <a:prstGeom prst="rect">
            <a:avLst/>
          </a:prstGeom>
          <a:noFill/>
          <a:ln w="38100">
            <a:solidFill>
              <a:srgbClr val="00B0F0"/>
            </a:solidFill>
          </a:ln>
        </p:spPr>
        <p:txBody>
          <a:bodyPr wrap="square" rtlCol="0">
            <a:spAutoFit/>
          </a:bodyPr>
          <a:lstStyle/>
          <a:p>
            <a:pPr algn="ctr"/>
            <a:r>
              <a:rPr lang="en-US" sz="5400" dirty="0"/>
              <a:t>Normal Axis</a:t>
            </a:r>
          </a:p>
        </p:txBody>
      </p:sp>
      <p:sp>
        <p:nvSpPr>
          <p:cNvPr id="19" name="TextBox 18"/>
          <p:cNvSpPr txBox="1"/>
          <p:nvPr/>
        </p:nvSpPr>
        <p:spPr>
          <a:xfrm>
            <a:off x="5808530" y="865419"/>
            <a:ext cx="6206260" cy="461665"/>
          </a:xfrm>
          <a:prstGeom prst="rect">
            <a:avLst/>
          </a:prstGeom>
          <a:noFill/>
        </p:spPr>
        <p:txBody>
          <a:bodyPr wrap="square" rtlCol="0">
            <a:spAutoFit/>
          </a:bodyPr>
          <a:lstStyle/>
          <a:p>
            <a:r>
              <a:rPr lang="en-US" sz="2400" dirty="0"/>
              <a:t>Lead I and </a:t>
            </a:r>
            <a:r>
              <a:rPr lang="en-US" sz="2400" dirty="0" err="1"/>
              <a:t>aVF</a:t>
            </a:r>
            <a:r>
              <a:rPr lang="en-US" sz="2400" dirty="0"/>
              <a:t>: Both up, different, or down?</a:t>
            </a:r>
          </a:p>
        </p:txBody>
      </p:sp>
    </p:spTree>
    <p:extLst>
      <p:ext uri="{BB962C8B-B14F-4D97-AF65-F5344CB8AC3E}">
        <p14:creationId xmlns:p14="http://schemas.microsoft.com/office/powerpoint/2010/main" val="69919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8" presetClass="path" presetSubtype="0" accel="50000" decel="50000" fill="hold" grpId="1" nodeType="clickEffect">
                                  <p:stCondLst>
                                    <p:cond delay="0"/>
                                  </p:stCondLst>
                                  <p:childTnLst>
                                    <p:animMotion origin="layout" path="M 1.25E-6 -1.85185E-6 L 0.00573 0.03079 C 0.00703 0.0375 0.00794 0.04722 0.00794 0.05764 C 0.00794 0.06945 0.00703 0.07871 0.00573 0.08542 L 1.25E-6 0.1169 " pathEditMode="relative" rAng="0" ptsTypes="AAAAA">
                                      <p:cBhvr>
                                        <p:cTn id="26" dur="1000" fill="hold"/>
                                        <p:tgtEl>
                                          <p:spTgt spid="15"/>
                                        </p:tgtEl>
                                        <p:attrNameLst>
                                          <p:attrName>ppt_x</p:attrName>
                                          <p:attrName>ppt_y</p:attrName>
                                        </p:attrNameLst>
                                      </p:cBhvr>
                                      <p:rCtr x="391" y="5833"/>
                                    </p:animMotion>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grpId="2" nodeType="clickEffect">
                                  <p:stCondLst>
                                    <p:cond delay="0"/>
                                  </p:stCondLst>
                                  <p:childTnLst>
                                    <p:animRot by="120000">
                                      <p:cBhvr>
                                        <p:cTn id="30" dur="100" fill="hold">
                                          <p:stCondLst>
                                            <p:cond delay="0"/>
                                          </p:stCondLst>
                                        </p:cTn>
                                        <p:tgtEl>
                                          <p:spTgt spid="15"/>
                                        </p:tgtEl>
                                        <p:attrNameLst>
                                          <p:attrName>r</p:attrName>
                                        </p:attrNameLst>
                                      </p:cBhvr>
                                    </p:animRot>
                                    <p:animRot by="-240000">
                                      <p:cBhvr>
                                        <p:cTn id="31" dur="200" fill="hold">
                                          <p:stCondLst>
                                            <p:cond delay="200"/>
                                          </p:stCondLst>
                                        </p:cTn>
                                        <p:tgtEl>
                                          <p:spTgt spid="15"/>
                                        </p:tgtEl>
                                        <p:attrNameLst>
                                          <p:attrName>r</p:attrName>
                                        </p:attrNameLst>
                                      </p:cBhvr>
                                    </p:animRot>
                                    <p:animRot by="240000">
                                      <p:cBhvr>
                                        <p:cTn id="32" dur="200" fill="hold">
                                          <p:stCondLst>
                                            <p:cond delay="400"/>
                                          </p:stCondLst>
                                        </p:cTn>
                                        <p:tgtEl>
                                          <p:spTgt spid="15"/>
                                        </p:tgtEl>
                                        <p:attrNameLst>
                                          <p:attrName>r</p:attrName>
                                        </p:attrNameLst>
                                      </p:cBhvr>
                                    </p:animRot>
                                    <p:animRot by="-240000">
                                      <p:cBhvr>
                                        <p:cTn id="33" dur="200" fill="hold">
                                          <p:stCondLst>
                                            <p:cond delay="600"/>
                                          </p:stCondLst>
                                        </p:cTn>
                                        <p:tgtEl>
                                          <p:spTgt spid="15"/>
                                        </p:tgtEl>
                                        <p:attrNameLst>
                                          <p:attrName>r</p:attrName>
                                        </p:attrNameLst>
                                      </p:cBhvr>
                                    </p:animRot>
                                    <p:animRot by="120000">
                                      <p:cBhvr>
                                        <p:cTn id="34" dur="200" fill="hold">
                                          <p:stCondLst>
                                            <p:cond delay="800"/>
                                          </p:stCondLst>
                                        </p:cTn>
                                        <p:tgtEl>
                                          <p:spTgt spid="15"/>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10"/>
                                        </p:tgtEl>
                                        <p:attrNameLst>
                                          <p:attrName>r</p:attrName>
                                        </p:attrNameLst>
                                      </p:cBhvr>
                                    </p:animRot>
                                    <p:animRot by="-240000">
                                      <p:cBhvr>
                                        <p:cTn id="37" dur="200" fill="hold">
                                          <p:stCondLst>
                                            <p:cond delay="200"/>
                                          </p:stCondLst>
                                        </p:cTn>
                                        <p:tgtEl>
                                          <p:spTgt spid="10"/>
                                        </p:tgtEl>
                                        <p:attrNameLst>
                                          <p:attrName>r</p:attrName>
                                        </p:attrNameLst>
                                      </p:cBhvr>
                                    </p:animRot>
                                    <p:animRot by="240000">
                                      <p:cBhvr>
                                        <p:cTn id="38" dur="200" fill="hold">
                                          <p:stCondLst>
                                            <p:cond delay="400"/>
                                          </p:stCondLst>
                                        </p:cTn>
                                        <p:tgtEl>
                                          <p:spTgt spid="10"/>
                                        </p:tgtEl>
                                        <p:attrNameLst>
                                          <p:attrName>r</p:attrName>
                                        </p:attrNameLst>
                                      </p:cBhvr>
                                    </p:animRot>
                                    <p:animRot by="-240000">
                                      <p:cBhvr>
                                        <p:cTn id="39" dur="200" fill="hold">
                                          <p:stCondLst>
                                            <p:cond delay="600"/>
                                          </p:stCondLst>
                                        </p:cTn>
                                        <p:tgtEl>
                                          <p:spTgt spid="10"/>
                                        </p:tgtEl>
                                        <p:attrNameLst>
                                          <p:attrName>r</p:attrName>
                                        </p:attrNameLst>
                                      </p:cBhvr>
                                    </p:animRot>
                                    <p:animRot by="120000">
                                      <p:cBhvr>
                                        <p:cTn id="40" dur="200" fill="hold">
                                          <p:stCondLst>
                                            <p:cond delay="800"/>
                                          </p:stCondLst>
                                        </p:cTn>
                                        <p:tgtEl>
                                          <p:spTgt spid="10"/>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3" nodeType="clickEffect">
                                  <p:stCondLst>
                                    <p:cond delay="0"/>
                                  </p:stCondLst>
                                  <p:childTnLst>
                                    <p:set>
                                      <p:cBhvr>
                                        <p:cTn id="44" dur="1" fill="hold">
                                          <p:stCondLst>
                                            <p:cond delay="0"/>
                                          </p:stCondLst>
                                        </p:cTn>
                                        <p:tgtEl>
                                          <p:spTgt spid="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2"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24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9" grpId="1" animBg="1"/>
      <p:bldP spid="9" grpId="2" animBg="1"/>
      <p:bldP spid="7" grpId="0" animBg="1"/>
      <p:bldP spid="15" grpId="0" animBg="1"/>
      <p:bldP spid="15" grpId="1" animBg="1"/>
      <p:bldP spid="15" grpId="2" animBg="1"/>
      <p:bldP spid="15" grpId="3" animBg="1"/>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92" y="297745"/>
            <a:ext cx="6927180" cy="1325563"/>
          </a:xfrm>
        </p:spPr>
        <p:txBody>
          <a:bodyPr/>
          <a:lstStyle/>
          <a:p>
            <a:r>
              <a:rPr lang="en-US" b="1" dirty="0">
                <a:solidFill>
                  <a:srgbClr val="FFFF00"/>
                </a:solidFill>
              </a:rPr>
              <a:t>A Simple Step-by-Step Method for Interpreting ECGs</a:t>
            </a:r>
          </a:p>
        </p:txBody>
      </p:sp>
      <p:sp>
        <p:nvSpPr>
          <p:cNvPr id="3" name="Content Placeholder 2"/>
          <p:cNvSpPr>
            <a:spLocks noGrp="1"/>
          </p:cNvSpPr>
          <p:nvPr>
            <p:ph idx="1"/>
          </p:nvPr>
        </p:nvSpPr>
        <p:spPr/>
        <p:txBody>
          <a:bodyPr>
            <a:normAutofit/>
          </a:bodyPr>
          <a:lstStyle/>
          <a:p>
            <a:r>
              <a:rPr lang="en-US" sz="4000" dirty="0"/>
              <a:t>Be systematic</a:t>
            </a:r>
          </a:p>
          <a:p>
            <a:pPr lvl="1"/>
            <a:r>
              <a:rPr lang="en-US" sz="3600" dirty="0"/>
              <a:t>Rate</a:t>
            </a:r>
          </a:p>
          <a:p>
            <a:pPr lvl="1"/>
            <a:r>
              <a:rPr lang="en-US" sz="3600" dirty="0"/>
              <a:t>Rhythm</a:t>
            </a:r>
          </a:p>
          <a:p>
            <a:pPr lvl="1"/>
            <a:r>
              <a:rPr lang="en-US" sz="3600" dirty="0"/>
              <a:t>Intervals</a:t>
            </a:r>
          </a:p>
          <a:p>
            <a:pPr lvl="1"/>
            <a:r>
              <a:rPr lang="en-US" sz="3600" dirty="0"/>
              <a:t>QRS Axis</a:t>
            </a:r>
          </a:p>
          <a:p>
            <a:pPr lvl="1"/>
            <a:r>
              <a:rPr lang="en-US" sz="3600" dirty="0"/>
              <a:t>Presence of Hypertrophy</a:t>
            </a:r>
          </a:p>
          <a:p>
            <a:pPr lvl="1"/>
            <a:r>
              <a:rPr lang="en-US" sz="3600" dirty="0"/>
              <a:t>Signs of Ischemia</a:t>
            </a:r>
          </a:p>
        </p:txBody>
      </p:sp>
      <p:sp>
        <p:nvSpPr>
          <p:cNvPr id="5" name="Arrow: Right 4"/>
          <p:cNvSpPr/>
          <p:nvPr/>
        </p:nvSpPr>
        <p:spPr>
          <a:xfrm>
            <a:off x="6604000" y="4844066"/>
            <a:ext cx="2597822" cy="1229933"/>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 name="Rectangle 6"/>
          <p:cNvSpPr/>
          <p:nvPr/>
        </p:nvSpPr>
        <p:spPr>
          <a:xfrm>
            <a:off x="1269253" y="4559251"/>
            <a:ext cx="5120913" cy="752256"/>
          </a:xfrm>
          <a:prstGeom prst="rect">
            <a:avLst/>
          </a:prstGeom>
          <a:noFill/>
          <a:ln w="76200">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D123874-B853-4873-ADC2-D89758505BA3}"/>
              </a:ext>
            </a:extLst>
          </p:cNvPr>
          <p:cNvPicPr>
            <a:picLocks noChangeAspect="1"/>
          </p:cNvPicPr>
          <p:nvPr/>
        </p:nvPicPr>
        <p:blipFill>
          <a:blip r:embed="rId2"/>
          <a:stretch>
            <a:fillRect/>
          </a:stretch>
        </p:blipFill>
        <p:spPr>
          <a:xfrm>
            <a:off x="9263237" y="6498"/>
            <a:ext cx="2928763" cy="6858000"/>
          </a:xfrm>
          <a:prstGeom prst="rect">
            <a:avLst/>
          </a:prstGeom>
        </p:spPr>
      </p:pic>
    </p:spTree>
    <p:extLst>
      <p:ext uri="{BB962C8B-B14F-4D97-AF65-F5344CB8AC3E}">
        <p14:creationId xmlns:p14="http://schemas.microsoft.com/office/powerpoint/2010/main" val="3385329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548"/>
            <a:ext cx="10515600" cy="1325563"/>
          </a:xfrm>
        </p:spPr>
        <p:txBody>
          <a:bodyPr/>
          <a:lstStyle/>
          <a:p>
            <a:r>
              <a:rPr lang="en-US" b="1" i="1" u="sng" dirty="0"/>
              <a:t>Let’s start with a Vignette</a:t>
            </a:r>
          </a:p>
        </p:txBody>
      </p:sp>
      <p:sp>
        <p:nvSpPr>
          <p:cNvPr id="3" name="Content Placeholder 2"/>
          <p:cNvSpPr>
            <a:spLocks noGrp="1"/>
          </p:cNvSpPr>
          <p:nvPr>
            <p:ph idx="1"/>
          </p:nvPr>
        </p:nvSpPr>
        <p:spPr>
          <a:xfrm>
            <a:off x="838200" y="1297591"/>
            <a:ext cx="10515600" cy="4351338"/>
          </a:xfrm>
        </p:spPr>
        <p:txBody>
          <a:bodyPr>
            <a:normAutofit fontScale="77500" lnSpcReduction="20000"/>
          </a:bodyPr>
          <a:lstStyle/>
          <a:p>
            <a:r>
              <a:rPr lang="en-US" dirty="0"/>
              <a:t>40 year-old male with history of hyperlipidemia and venous insufficiency complicated by leg ulcers, who has anxiety symptoms. Otherwise healthy and active. </a:t>
            </a:r>
          </a:p>
          <a:p>
            <a:r>
              <a:rPr lang="en-US" dirty="0"/>
              <a:t>Current Medications: Atorvastatin 40mg daily, Furosemide 20mg daily, Vitamin B12 1000mcg daily. </a:t>
            </a:r>
          </a:p>
          <a:p>
            <a:r>
              <a:rPr lang="en-US" dirty="0"/>
              <a:t>Previously trialed on various SSRI’s and SNRI’s but has had best response to citalopram. </a:t>
            </a:r>
          </a:p>
          <a:p>
            <a:endParaRPr lang="en-US" dirty="0"/>
          </a:p>
          <a:p>
            <a:r>
              <a:rPr lang="en-US" dirty="0"/>
              <a:t>You want to start him on one of the following: </a:t>
            </a:r>
          </a:p>
          <a:p>
            <a:pPr lvl="1"/>
            <a:r>
              <a:rPr lang="en-US" dirty="0">
                <a:solidFill>
                  <a:srgbClr val="FFFF00"/>
                </a:solidFill>
              </a:rPr>
              <a:t>A: </a:t>
            </a:r>
            <a:r>
              <a:rPr lang="en-US" dirty="0"/>
              <a:t>Citalopram </a:t>
            </a:r>
          </a:p>
          <a:p>
            <a:pPr lvl="1"/>
            <a:r>
              <a:rPr lang="en-US" dirty="0">
                <a:solidFill>
                  <a:srgbClr val="FFFF00"/>
                </a:solidFill>
              </a:rPr>
              <a:t>B:</a:t>
            </a:r>
            <a:r>
              <a:rPr lang="en-US" dirty="0"/>
              <a:t> Sertraline</a:t>
            </a:r>
          </a:p>
          <a:p>
            <a:pPr lvl="1"/>
            <a:r>
              <a:rPr lang="en-US" dirty="0">
                <a:solidFill>
                  <a:srgbClr val="FFFF00"/>
                </a:solidFill>
              </a:rPr>
              <a:t>C:</a:t>
            </a:r>
            <a:r>
              <a:rPr lang="en-US" dirty="0"/>
              <a:t> Amitriptyline (to also target his neuropathic pain)</a:t>
            </a:r>
          </a:p>
          <a:p>
            <a:pPr lvl="1"/>
            <a:r>
              <a:rPr lang="en-US" dirty="0">
                <a:solidFill>
                  <a:srgbClr val="FFFF00"/>
                </a:solidFill>
              </a:rPr>
              <a:t>D: </a:t>
            </a:r>
            <a:r>
              <a:rPr lang="en-US" dirty="0"/>
              <a:t>Venlafaxine</a:t>
            </a:r>
          </a:p>
          <a:p>
            <a:pPr lvl="1"/>
            <a:endParaRPr lang="en-US" dirty="0"/>
          </a:p>
          <a:p>
            <a:r>
              <a:rPr lang="en-US" dirty="0"/>
              <a:t>In which of the 4 scenarios (if any) should you consider a baseline ECG?</a:t>
            </a:r>
          </a:p>
        </p:txBody>
      </p:sp>
    </p:spTree>
    <p:extLst>
      <p:ext uri="{BB962C8B-B14F-4D97-AF65-F5344CB8AC3E}">
        <p14:creationId xmlns:p14="http://schemas.microsoft.com/office/powerpoint/2010/main" val="2629468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LV Hypertrophy?</a:t>
            </a:r>
          </a:p>
        </p:txBody>
      </p:sp>
      <p:sp>
        <p:nvSpPr>
          <p:cNvPr id="11" name="TextBox 10"/>
          <p:cNvSpPr txBox="1"/>
          <p:nvPr/>
        </p:nvSpPr>
        <p:spPr>
          <a:xfrm>
            <a:off x="-552257" y="1317843"/>
            <a:ext cx="7892203" cy="2246769"/>
          </a:xfrm>
          <a:prstGeom prst="rect">
            <a:avLst/>
          </a:prstGeom>
          <a:noFill/>
        </p:spPr>
        <p:txBody>
          <a:bodyPr wrap="square" rtlCol="0">
            <a:spAutoFit/>
          </a:bodyPr>
          <a:lstStyle/>
          <a:p>
            <a:pPr lvl="2"/>
            <a:r>
              <a:rPr lang="en-US" sz="2800" dirty="0"/>
              <a:t>Cornell criteria: </a:t>
            </a:r>
          </a:p>
          <a:p>
            <a:pPr marL="1371600" lvl="2" indent="-457200">
              <a:buFont typeface="Arial" panose="020B0604020202020204" pitchFamily="34" charset="0"/>
              <a:buChar char="•"/>
            </a:pPr>
            <a:r>
              <a:rPr lang="en-US" sz="2800" dirty="0"/>
              <a:t>S in V3 + R in </a:t>
            </a:r>
            <a:r>
              <a:rPr lang="en-US" sz="2800" dirty="0" err="1"/>
              <a:t>aVL</a:t>
            </a:r>
            <a:r>
              <a:rPr lang="en-US" sz="2800" dirty="0"/>
              <a:t> &gt; 24 mm (men)</a:t>
            </a:r>
          </a:p>
          <a:p>
            <a:pPr marL="1371600" lvl="2" indent="-457200">
              <a:buFont typeface="Arial" panose="020B0604020202020204" pitchFamily="34" charset="0"/>
              <a:buChar char="•"/>
            </a:pPr>
            <a:r>
              <a:rPr lang="en-US" sz="2800" dirty="0"/>
              <a:t>S in V3 + R in </a:t>
            </a:r>
            <a:r>
              <a:rPr lang="en-US" sz="2800" dirty="0" err="1"/>
              <a:t>aVL</a:t>
            </a:r>
            <a:r>
              <a:rPr lang="en-US" sz="2800" dirty="0"/>
              <a:t> &gt; 20 mm (women)</a:t>
            </a:r>
          </a:p>
          <a:p>
            <a:pPr marL="457200" indent="-457200">
              <a:buFont typeface="Arial" panose="020B0604020202020204" pitchFamily="34" charset="0"/>
              <a:buChar char="•"/>
            </a:pPr>
            <a:endParaRPr lang="en-US" sz="3200" dirty="0"/>
          </a:p>
          <a:p>
            <a:pPr marL="914400" lvl="1" indent="-457200">
              <a:buFont typeface="Arial" panose="020B0604020202020204" pitchFamily="34" charset="0"/>
              <a:buChar char="•"/>
            </a:pPr>
            <a:endParaRPr lang="en-US" sz="24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8124" t="49568" r="33519" b="37494"/>
          <a:stretch/>
        </p:blipFill>
        <p:spPr>
          <a:xfrm>
            <a:off x="206694" y="2860159"/>
            <a:ext cx="6374302" cy="3891115"/>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7263" t="38104" r="60979" b="49137"/>
          <a:stretch/>
        </p:blipFill>
        <p:spPr>
          <a:xfrm>
            <a:off x="7192338" y="2872018"/>
            <a:ext cx="4139811" cy="3891515"/>
          </a:xfrm>
          <a:prstGeom prst="rect">
            <a:avLst/>
          </a:prstGeom>
        </p:spPr>
      </p:pic>
      <p:sp>
        <p:nvSpPr>
          <p:cNvPr id="12" name="Right Bracket 11"/>
          <p:cNvSpPr/>
          <p:nvPr/>
        </p:nvSpPr>
        <p:spPr>
          <a:xfrm>
            <a:off x="5121351" y="4689781"/>
            <a:ext cx="212651" cy="580437"/>
          </a:xfrm>
          <a:prstGeom prst="rightBracket">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ket 12"/>
          <p:cNvSpPr/>
          <p:nvPr/>
        </p:nvSpPr>
        <p:spPr>
          <a:xfrm>
            <a:off x="8895623" y="4521866"/>
            <a:ext cx="144063" cy="342892"/>
          </a:xfrm>
          <a:prstGeom prst="rightBracket">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4086448" y="5117559"/>
            <a:ext cx="2137143" cy="707886"/>
          </a:xfrm>
          <a:prstGeom prst="rect">
            <a:avLst/>
          </a:prstGeom>
          <a:noFill/>
        </p:spPr>
        <p:txBody>
          <a:bodyPr wrap="square" rtlCol="0">
            <a:spAutoFit/>
          </a:bodyPr>
          <a:lstStyle/>
          <a:p>
            <a:r>
              <a:rPr lang="en-US" sz="4000" dirty="0">
                <a:solidFill>
                  <a:srgbClr val="FF0000"/>
                </a:solidFill>
              </a:rPr>
              <a:t>S wave</a:t>
            </a:r>
          </a:p>
        </p:txBody>
      </p:sp>
      <p:sp>
        <p:nvSpPr>
          <p:cNvPr id="14" name="TextBox 13"/>
          <p:cNvSpPr txBox="1"/>
          <p:nvPr/>
        </p:nvSpPr>
        <p:spPr>
          <a:xfrm>
            <a:off x="7806346" y="3819014"/>
            <a:ext cx="2137143" cy="707886"/>
          </a:xfrm>
          <a:prstGeom prst="rect">
            <a:avLst/>
          </a:prstGeom>
          <a:noFill/>
        </p:spPr>
        <p:txBody>
          <a:bodyPr wrap="square" rtlCol="0">
            <a:spAutoFit/>
          </a:bodyPr>
          <a:lstStyle/>
          <a:p>
            <a:r>
              <a:rPr lang="en-US" sz="4000" dirty="0">
                <a:solidFill>
                  <a:srgbClr val="FF0000"/>
                </a:solidFill>
              </a:rPr>
              <a:t>R wave</a:t>
            </a:r>
          </a:p>
        </p:txBody>
      </p:sp>
      <p:sp>
        <p:nvSpPr>
          <p:cNvPr id="10" name="Right Bracket 9"/>
          <p:cNvSpPr/>
          <p:nvPr/>
        </p:nvSpPr>
        <p:spPr>
          <a:xfrm>
            <a:off x="6585100" y="2991237"/>
            <a:ext cx="207971" cy="3404150"/>
          </a:xfrm>
          <a:prstGeom prst="rightBracket">
            <a:avLst/>
          </a:prstGeom>
          <a:ln w="889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6508964" y="2222190"/>
            <a:ext cx="2137143" cy="707886"/>
          </a:xfrm>
          <a:prstGeom prst="rect">
            <a:avLst/>
          </a:prstGeom>
          <a:noFill/>
        </p:spPr>
        <p:txBody>
          <a:bodyPr wrap="square" rtlCol="0">
            <a:spAutoFit/>
          </a:bodyPr>
          <a:lstStyle/>
          <a:p>
            <a:r>
              <a:rPr lang="en-US" sz="4000" dirty="0">
                <a:solidFill>
                  <a:srgbClr val="5B9BD5"/>
                </a:solidFill>
              </a:rPr>
              <a:t>24mm</a:t>
            </a:r>
          </a:p>
        </p:txBody>
      </p:sp>
      <p:sp>
        <p:nvSpPr>
          <p:cNvPr id="19" name="Multiply 18"/>
          <p:cNvSpPr/>
          <p:nvPr/>
        </p:nvSpPr>
        <p:spPr>
          <a:xfrm>
            <a:off x="3249881" y="786810"/>
            <a:ext cx="5692238" cy="528438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91261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9"/>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9"/>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95833E-6 2.59259E-6 L 0.14375 -0.24861 " pathEditMode="relative" rAng="0" ptsTypes="AA">
                                      <p:cBhvr>
                                        <p:cTn id="18" dur="500" fill="hold"/>
                                        <p:tgtEl>
                                          <p:spTgt spid="12"/>
                                        </p:tgtEl>
                                        <p:attrNameLst>
                                          <p:attrName>ppt_x</p:attrName>
                                          <p:attrName>ppt_y</p:attrName>
                                        </p:attrNameLst>
                                      </p:cBhvr>
                                      <p:rCtr x="7187" y="-12431"/>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9"/>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1" nodeType="clickEffect">
                                  <p:stCondLst>
                                    <p:cond delay="0"/>
                                  </p:stCondLst>
                                  <p:childTnLst>
                                    <p:animMotion origin="layout" path="M -0.00287 -0.00278 L -0.16589 -0.13009 " pathEditMode="relative" rAng="0" ptsTypes="AA">
                                      <p:cBhvr>
                                        <p:cTn id="28" dur="500" fill="hold"/>
                                        <p:tgtEl>
                                          <p:spTgt spid="13"/>
                                        </p:tgtEl>
                                        <p:attrNameLst>
                                          <p:attrName>ppt_x</p:attrName>
                                          <p:attrName>ppt_y</p:attrName>
                                        </p:attrNameLst>
                                      </p:cBhvr>
                                      <p:rCtr x="-8151" y="-6366"/>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9" grpId="0"/>
      <p:bldP spid="14" grpId="0"/>
      <p:bldP spid="10" grpId="0" animBg="1"/>
      <p:bldP spid="18" grpId="0"/>
      <p:bldP spid="1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RV Hypertrophy?</a:t>
            </a:r>
          </a:p>
        </p:txBody>
      </p:sp>
      <p:sp>
        <p:nvSpPr>
          <p:cNvPr id="11" name="TextBox 10"/>
          <p:cNvSpPr txBox="1"/>
          <p:nvPr/>
        </p:nvSpPr>
        <p:spPr>
          <a:xfrm>
            <a:off x="305498" y="1467405"/>
            <a:ext cx="7807143" cy="1446550"/>
          </a:xfrm>
          <a:prstGeom prst="rect">
            <a:avLst/>
          </a:prstGeom>
          <a:noFill/>
        </p:spPr>
        <p:txBody>
          <a:bodyPr wrap="square" rtlCol="0">
            <a:spAutoFit/>
          </a:bodyPr>
          <a:lstStyle/>
          <a:p>
            <a:pPr lvl="1"/>
            <a:r>
              <a:rPr lang="en-US" sz="3200" dirty="0"/>
              <a:t> (+ QRS vector in V1 suggestive)</a:t>
            </a:r>
          </a:p>
          <a:p>
            <a:pPr marL="457200" indent="-457200">
              <a:buFont typeface="Arial" panose="020B0604020202020204" pitchFamily="34" charset="0"/>
              <a:buChar char="•"/>
            </a:pPr>
            <a:endParaRPr lang="en-US" sz="3200" dirty="0"/>
          </a:p>
          <a:p>
            <a:pPr marL="914400" lvl="1" indent="-457200">
              <a:buFont typeface="Arial" panose="020B0604020202020204" pitchFamily="34" charset="0"/>
              <a:buChar char="•"/>
            </a:pPr>
            <a:endParaRPr lang="en-US" sz="24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0227" t="29003" r="30209" b="59515"/>
          <a:stretch/>
        </p:blipFill>
        <p:spPr>
          <a:xfrm>
            <a:off x="2369288" y="2325164"/>
            <a:ext cx="7453424" cy="3788558"/>
          </a:xfrm>
          <a:prstGeom prst="rect">
            <a:avLst/>
          </a:prstGeom>
        </p:spPr>
      </p:pic>
      <p:sp>
        <p:nvSpPr>
          <p:cNvPr id="3" name="Down Arrow 2"/>
          <p:cNvSpPr/>
          <p:nvPr/>
        </p:nvSpPr>
        <p:spPr>
          <a:xfrm>
            <a:off x="5263116" y="3434316"/>
            <a:ext cx="659219" cy="1839433"/>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ultiply 3"/>
          <p:cNvSpPr/>
          <p:nvPr/>
        </p:nvSpPr>
        <p:spPr>
          <a:xfrm>
            <a:off x="3373179" y="749596"/>
            <a:ext cx="5445642" cy="5358809"/>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382512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Enlargement?</a:t>
            </a:r>
          </a:p>
        </p:txBody>
      </p:sp>
      <p:sp>
        <p:nvSpPr>
          <p:cNvPr id="11" name="TextBox 10"/>
          <p:cNvSpPr txBox="1"/>
          <p:nvPr/>
        </p:nvSpPr>
        <p:spPr>
          <a:xfrm>
            <a:off x="-244600" y="1404932"/>
            <a:ext cx="8463567" cy="1938992"/>
          </a:xfrm>
          <a:prstGeom prst="rect">
            <a:avLst/>
          </a:prstGeom>
          <a:noFill/>
        </p:spPr>
        <p:txBody>
          <a:bodyPr wrap="square" rtlCol="0">
            <a:spAutoFit/>
          </a:bodyPr>
          <a:lstStyle/>
          <a:p>
            <a:pPr marL="914400" lvl="1" indent="-457200">
              <a:buFont typeface="Arial" panose="020B0604020202020204" pitchFamily="34" charset="0"/>
              <a:buChar char="•"/>
            </a:pPr>
            <a:r>
              <a:rPr lang="en-US" sz="3200" dirty="0"/>
              <a:t>LAA (negative or biphasic P wave in V1)</a:t>
            </a:r>
          </a:p>
          <a:p>
            <a:pPr marL="914400" lvl="1" indent="-457200">
              <a:buFont typeface="Arial" panose="020B0604020202020204" pitchFamily="34" charset="0"/>
              <a:buChar char="•"/>
            </a:pPr>
            <a:r>
              <a:rPr lang="en-US" sz="3200" dirty="0"/>
              <a:t>RAA (P amplitude &gt;2.5 mm in II)</a:t>
            </a:r>
          </a:p>
          <a:p>
            <a:pPr marL="457200" indent="-457200">
              <a:buFont typeface="Arial" panose="020B0604020202020204" pitchFamily="34" charset="0"/>
              <a:buChar char="•"/>
            </a:pPr>
            <a:endParaRPr lang="en-US" sz="3200" dirty="0"/>
          </a:p>
          <a:p>
            <a:pPr marL="914400" lvl="1" indent="-457200">
              <a:buFont typeface="Arial" panose="020B0604020202020204" pitchFamily="34" charset="0"/>
              <a:buChar char="•"/>
            </a:pPr>
            <a:endParaRPr lang="en-US" sz="24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0296" t="31790" r="41602" b="62139"/>
          <a:stretch/>
        </p:blipFill>
        <p:spPr>
          <a:xfrm>
            <a:off x="445787" y="2629359"/>
            <a:ext cx="5407206" cy="3508744"/>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5471" t="40352" r="84462" b="52393"/>
          <a:stretch/>
        </p:blipFill>
        <p:spPr>
          <a:xfrm>
            <a:off x="6210192" y="2629359"/>
            <a:ext cx="5621969" cy="3508744"/>
          </a:xfrm>
          <a:prstGeom prst="rect">
            <a:avLst/>
          </a:prstGeom>
        </p:spPr>
      </p:pic>
      <p:cxnSp>
        <p:nvCxnSpPr>
          <p:cNvPr id="4" name="Straight Connector 3"/>
          <p:cNvCxnSpPr/>
          <p:nvPr/>
        </p:nvCxnSpPr>
        <p:spPr>
          <a:xfrm>
            <a:off x="2519914" y="3923415"/>
            <a:ext cx="1616152" cy="1063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484242" y="4625163"/>
            <a:ext cx="1750829" cy="1063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260958" y="4837815"/>
            <a:ext cx="1974113" cy="70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Multiply 18"/>
          <p:cNvSpPr/>
          <p:nvPr/>
        </p:nvSpPr>
        <p:spPr>
          <a:xfrm>
            <a:off x="3373179" y="749596"/>
            <a:ext cx="5445642" cy="5358809"/>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360621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92" y="297745"/>
            <a:ext cx="6927180" cy="1325563"/>
          </a:xfrm>
        </p:spPr>
        <p:txBody>
          <a:bodyPr/>
          <a:lstStyle/>
          <a:p>
            <a:r>
              <a:rPr lang="en-US" b="1" dirty="0">
                <a:solidFill>
                  <a:srgbClr val="FFFF00"/>
                </a:solidFill>
              </a:rPr>
              <a:t>A Simple Step-by-Step Method for Interpreting ECGs</a:t>
            </a:r>
          </a:p>
        </p:txBody>
      </p:sp>
      <p:sp>
        <p:nvSpPr>
          <p:cNvPr id="3" name="Content Placeholder 2"/>
          <p:cNvSpPr>
            <a:spLocks noGrp="1"/>
          </p:cNvSpPr>
          <p:nvPr>
            <p:ph idx="1"/>
          </p:nvPr>
        </p:nvSpPr>
        <p:spPr/>
        <p:txBody>
          <a:bodyPr>
            <a:normAutofit/>
          </a:bodyPr>
          <a:lstStyle/>
          <a:p>
            <a:r>
              <a:rPr lang="en-US" sz="4000" dirty="0"/>
              <a:t>Be systematic</a:t>
            </a:r>
          </a:p>
          <a:p>
            <a:pPr lvl="1"/>
            <a:r>
              <a:rPr lang="en-US" sz="3600" dirty="0"/>
              <a:t>Rate</a:t>
            </a:r>
          </a:p>
          <a:p>
            <a:pPr lvl="1"/>
            <a:r>
              <a:rPr lang="en-US" sz="3600" dirty="0"/>
              <a:t>Rhythm</a:t>
            </a:r>
          </a:p>
          <a:p>
            <a:pPr lvl="1"/>
            <a:r>
              <a:rPr lang="en-US" sz="3600" dirty="0"/>
              <a:t>Intervals</a:t>
            </a:r>
          </a:p>
          <a:p>
            <a:pPr lvl="1"/>
            <a:r>
              <a:rPr lang="en-US" sz="3600" dirty="0"/>
              <a:t>QRS Axis</a:t>
            </a:r>
          </a:p>
          <a:p>
            <a:pPr lvl="1"/>
            <a:r>
              <a:rPr lang="en-US" sz="3600" dirty="0"/>
              <a:t>Presence of Hypertrophy</a:t>
            </a:r>
          </a:p>
          <a:p>
            <a:pPr lvl="1"/>
            <a:r>
              <a:rPr lang="en-US" sz="3600" dirty="0"/>
              <a:t>Signs of Ischemia</a:t>
            </a:r>
          </a:p>
        </p:txBody>
      </p:sp>
      <p:sp>
        <p:nvSpPr>
          <p:cNvPr id="5" name="Arrow: Right 4"/>
          <p:cNvSpPr/>
          <p:nvPr/>
        </p:nvSpPr>
        <p:spPr>
          <a:xfrm>
            <a:off x="6187993" y="5561996"/>
            <a:ext cx="2968580" cy="1229933"/>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 name="Rectangle 6"/>
          <p:cNvSpPr/>
          <p:nvPr/>
        </p:nvSpPr>
        <p:spPr>
          <a:xfrm>
            <a:off x="1184193" y="5175939"/>
            <a:ext cx="4657807" cy="752256"/>
          </a:xfrm>
          <a:prstGeom prst="rect">
            <a:avLst/>
          </a:prstGeom>
          <a:noFill/>
          <a:ln w="76200">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C5FAB73-83CB-4BE2-B85C-D2D8716CA76D}"/>
              </a:ext>
            </a:extLst>
          </p:cNvPr>
          <p:cNvPicPr>
            <a:picLocks noChangeAspect="1"/>
          </p:cNvPicPr>
          <p:nvPr/>
        </p:nvPicPr>
        <p:blipFill>
          <a:blip r:embed="rId2"/>
          <a:stretch>
            <a:fillRect/>
          </a:stretch>
        </p:blipFill>
        <p:spPr>
          <a:xfrm>
            <a:off x="9263237" y="6498"/>
            <a:ext cx="2928763" cy="6858000"/>
          </a:xfrm>
          <a:prstGeom prst="rect">
            <a:avLst/>
          </a:prstGeom>
        </p:spPr>
      </p:pic>
    </p:spTree>
    <p:extLst>
      <p:ext uri="{BB962C8B-B14F-4D97-AF65-F5344CB8AC3E}">
        <p14:creationId xmlns:p14="http://schemas.microsoft.com/office/powerpoint/2010/main" val="5406835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304" t="26934" r="5240" b="38883"/>
          <a:stretch/>
        </p:blipFill>
        <p:spPr>
          <a:xfrm>
            <a:off x="535416" y="1321354"/>
            <a:ext cx="11313040" cy="3277492"/>
          </a:xfrm>
          <a:prstGeom prst="rect">
            <a:avLst/>
          </a:prstGeom>
        </p:spPr>
      </p:pic>
      <p:sp>
        <p:nvSpPr>
          <p:cNvPr id="3" name="Title 1"/>
          <p:cNvSpPr>
            <a:spLocks noGrp="1"/>
          </p:cNvSpPr>
          <p:nvPr>
            <p:ph type="title"/>
          </p:nvPr>
        </p:nvSpPr>
        <p:spPr>
          <a:xfrm>
            <a:off x="838200" y="365125"/>
            <a:ext cx="10515600" cy="1325563"/>
          </a:xfrm>
        </p:spPr>
        <p:txBody>
          <a:bodyPr/>
          <a:lstStyle/>
          <a:p>
            <a:r>
              <a:rPr lang="en-US" b="1" dirty="0">
                <a:solidFill>
                  <a:srgbClr val="FFFF00"/>
                </a:solidFill>
              </a:rPr>
              <a:t>Ischemia or Infarction?</a:t>
            </a:r>
          </a:p>
        </p:txBody>
      </p:sp>
      <p:sp>
        <p:nvSpPr>
          <p:cNvPr id="2" name="Rectangle 1"/>
          <p:cNvSpPr/>
          <p:nvPr/>
        </p:nvSpPr>
        <p:spPr>
          <a:xfrm>
            <a:off x="8540806" y="4724611"/>
            <a:ext cx="6096000" cy="461665"/>
          </a:xfrm>
          <a:prstGeom prst="rect">
            <a:avLst/>
          </a:prstGeom>
        </p:spPr>
        <p:txBody>
          <a:bodyPr>
            <a:spAutoFit/>
          </a:bodyPr>
          <a:lstStyle/>
          <a:p>
            <a:pPr lvl="1"/>
            <a:r>
              <a:rPr lang="en-US" sz="2400" dirty="0"/>
              <a:t>Q waves</a:t>
            </a:r>
          </a:p>
        </p:txBody>
      </p:sp>
      <p:pic>
        <p:nvPicPr>
          <p:cNvPr id="6" name="Picture 5"/>
          <p:cNvPicPr>
            <a:picLocks noChangeAspect="1"/>
          </p:cNvPicPr>
          <p:nvPr/>
        </p:nvPicPr>
        <p:blipFill rotWithShape="1">
          <a:blip r:embed="rId4"/>
          <a:srcRect l="73192" t="74972" r="4605" b="16667"/>
          <a:stretch/>
        </p:blipFill>
        <p:spPr>
          <a:xfrm>
            <a:off x="196767" y="5317547"/>
            <a:ext cx="4705206" cy="996713"/>
          </a:xfrm>
          <a:prstGeom prst="rect">
            <a:avLst/>
          </a:prstGeom>
        </p:spPr>
      </p:pic>
      <p:pic>
        <p:nvPicPr>
          <p:cNvPr id="7" name="Picture 6"/>
          <p:cNvPicPr>
            <a:picLocks noChangeAspect="1"/>
          </p:cNvPicPr>
          <p:nvPr/>
        </p:nvPicPr>
        <p:blipFill rotWithShape="1">
          <a:blip r:embed="rId5"/>
          <a:srcRect l="36667" t="28870" r="35452" b="37834"/>
          <a:stretch/>
        </p:blipFill>
        <p:spPr>
          <a:xfrm>
            <a:off x="5302342" y="5186276"/>
            <a:ext cx="2225509" cy="1494948"/>
          </a:xfrm>
          <a:prstGeom prst="rect">
            <a:avLst/>
          </a:prstGeom>
        </p:spPr>
      </p:pic>
      <p:pic>
        <p:nvPicPr>
          <p:cNvPr id="8" name="Picture 7"/>
          <p:cNvPicPr>
            <a:picLocks noChangeAspect="1"/>
          </p:cNvPicPr>
          <p:nvPr/>
        </p:nvPicPr>
        <p:blipFill rotWithShape="1">
          <a:blip r:embed="rId6"/>
          <a:srcRect l="21250" t="30076" r="28903" b="34971"/>
          <a:stretch/>
        </p:blipFill>
        <p:spPr>
          <a:xfrm>
            <a:off x="8657764" y="5170637"/>
            <a:ext cx="3351257" cy="1321810"/>
          </a:xfrm>
          <a:prstGeom prst="rect">
            <a:avLst/>
          </a:prstGeom>
        </p:spPr>
      </p:pic>
      <p:sp>
        <p:nvSpPr>
          <p:cNvPr id="4" name="Rectangle 3"/>
          <p:cNvSpPr/>
          <p:nvPr/>
        </p:nvSpPr>
        <p:spPr>
          <a:xfrm>
            <a:off x="0" y="4855882"/>
            <a:ext cx="3306290" cy="461665"/>
          </a:xfrm>
          <a:prstGeom prst="rect">
            <a:avLst/>
          </a:prstGeom>
        </p:spPr>
        <p:txBody>
          <a:bodyPr wrap="none">
            <a:spAutoFit/>
          </a:bodyPr>
          <a:lstStyle/>
          <a:p>
            <a:pPr lvl="1"/>
            <a:r>
              <a:rPr lang="en-US" sz="2400" dirty="0"/>
              <a:t>ST segment elevation</a:t>
            </a:r>
          </a:p>
        </p:txBody>
      </p:sp>
      <p:sp>
        <p:nvSpPr>
          <p:cNvPr id="9" name="Rectangle 8"/>
          <p:cNvSpPr/>
          <p:nvPr/>
        </p:nvSpPr>
        <p:spPr>
          <a:xfrm>
            <a:off x="3656422" y="4708972"/>
            <a:ext cx="4879156" cy="461665"/>
          </a:xfrm>
          <a:prstGeom prst="rect">
            <a:avLst/>
          </a:prstGeom>
        </p:spPr>
        <p:txBody>
          <a:bodyPr wrap="none">
            <a:spAutoFit/>
          </a:bodyPr>
          <a:lstStyle/>
          <a:p>
            <a:pPr lvl="1"/>
            <a:r>
              <a:rPr lang="en-US" sz="2400" dirty="0"/>
              <a:t>T-wave inversion or ST depression</a:t>
            </a:r>
          </a:p>
        </p:txBody>
      </p:sp>
      <p:sp>
        <p:nvSpPr>
          <p:cNvPr id="10" name="Multiply 9"/>
          <p:cNvSpPr/>
          <p:nvPr/>
        </p:nvSpPr>
        <p:spPr>
          <a:xfrm>
            <a:off x="3373179" y="749596"/>
            <a:ext cx="5445642" cy="5358809"/>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384404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5649"/>
          <a:stretch/>
        </p:blipFill>
        <p:spPr>
          <a:xfrm>
            <a:off x="1656907" y="850604"/>
            <a:ext cx="8878186" cy="5116381"/>
          </a:xfrm>
        </p:spPr>
      </p:pic>
      <p:sp>
        <p:nvSpPr>
          <p:cNvPr id="5" name="Rectangle 4"/>
          <p:cNvSpPr/>
          <p:nvPr/>
        </p:nvSpPr>
        <p:spPr>
          <a:xfrm>
            <a:off x="7644130" y="6319253"/>
            <a:ext cx="3709670" cy="261610"/>
          </a:xfrm>
          <a:prstGeom prst="rect">
            <a:avLst/>
          </a:prstGeom>
        </p:spPr>
        <p:txBody>
          <a:bodyPr wrap="none">
            <a:spAutoFit/>
          </a:bodyPr>
          <a:lstStyle/>
          <a:p>
            <a:r>
              <a:rPr lang="en-US" sz="1100" dirty="0"/>
              <a:t>http://images.slideplayer.com/12/3453911/slides/slide_7.jpg</a:t>
            </a:r>
          </a:p>
        </p:txBody>
      </p:sp>
      <p:sp>
        <p:nvSpPr>
          <p:cNvPr id="3" name="TextBox 2"/>
          <p:cNvSpPr txBox="1"/>
          <p:nvPr/>
        </p:nvSpPr>
        <p:spPr>
          <a:xfrm>
            <a:off x="1226835" y="525623"/>
            <a:ext cx="6124353" cy="4031873"/>
          </a:xfrm>
          <a:prstGeom prst="rect">
            <a:avLst/>
          </a:prstGeom>
          <a:solidFill>
            <a:schemeClr val="bg1"/>
          </a:solidFill>
        </p:spPr>
        <p:txBody>
          <a:bodyPr wrap="square" rtlCol="0">
            <a:spAutoFit/>
          </a:bodyPr>
          <a:lstStyle/>
          <a:p>
            <a:pPr lvl="1"/>
            <a:r>
              <a:rPr lang="en-US" sz="3200" dirty="0">
                <a:solidFill>
                  <a:srgbClr val="FFFF00"/>
                </a:solidFill>
              </a:rPr>
              <a:t>Rate: 90 bpm</a:t>
            </a:r>
          </a:p>
          <a:p>
            <a:pPr lvl="1"/>
            <a:r>
              <a:rPr lang="en-US" sz="3200" dirty="0">
                <a:solidFill>
                  <a:srgbClr val="FFFF00"/>
                </a:solidFill>
              </a:rPr>
              <a:t>Intervals:</a:t>
            </a:r>
          </a:p>
          <a:p>
            <a:pPr lvl="2"/>
            <a:r>
              <a:rPr lang="en-US" sz="3200" dirty="0">
                <a:solidFill>
                  <a:srgbClr val="FFFF00"/>
                </a:solidFill>
              </a:rPr>
              <a:t>PR 140ms</a:t>
            </a:r>
          </a:p>
          <a:p>
            <a:pPr lvl="2"/>
            <a:r>
              <a:rPr lang="en-US" sz="3200" dirty="0">
                <a:solidFill>
                  <a:srgbClr val="FFFF00"/>
                </a:solidFill>
              </a:rPr>
              <a:t>QRS 80ms</a:t>
            </a:r>
          </a:p>
          <a:p>
            <a:pPr lvl="2"/>
            <a:r>
              <a:rPr lang="en-US" sz="3200" dirty="0">
                <a:solidFill>
                  <a:srgbClr val="FFFF00"/>
                </a:solidFill>
              </a:rPr>
              <a:t>QT 400ms</a:t>
            </a:r>
          </a:p>
          <a:p>
            <a:pPr lvl="2"/>
            <a:r>
              <a:rPr lang="en-US" sz="3200" dirty="0">
                <a:solidFill>
                  <a:srgbClr val="FFFF00"/>
                </a:solidFill>
              </a:rPr>
              <a:t>QTC 490ms  +/- 20</a:t>
            </a:r>
          </a:p>
          <a:p>
            <a:pPr lvl="1"/>
            <a:r>
              <a:rPr lang="en-US" sz="3200" dirty="0">
                <a:solidFill>
                  <a:srgbClr val="FFFF00"/>
                </a:solidFill>
              </a:rPr>
              <a:t>Axis: Normal</a:t>
            </a:r>
          </a:p>
          <a:p>
            <a:pPr lvl="1"/>
            <a:endParaRPr lang="en-US" sz="3200" dirty="0">
              <a:solidFill>
                <a:srgbClr val="FFFF00"/>
              </a:solidFill>
            </a:endParaRPr>
          </a:p>
        </p:txBody>
      </p:sp>
      <p:sp>
        <p:nvSpPr>
          <p:cNvPr id="4" name="Rectangle 3"/>
          <p:cNvSpPr/>
          <p:nvPr/>
        </p:nvSpPr>
        <p:spPr>
          <a:xfrm>
            <a:off x="6096000" y="521751"/>
            <a:ext cx="6096000" cy="3970318"/>
          </a:xfrm>
          <a:prstGeom prst="rect">
            <a:avLst/>
          </a:prstGeom>
          <a:solidFill>
            <a:schemeClr val="bg1"/>
          </a:solidFill>
        </p:spPr>
        <p:txBody>
          <a:bodyPr>
            <a:spAutoFit/>
          </a:bodyPr>
          <a:lstStyle/>
          <a:p>
            <a:pPr lvl="1"/>
            <a:r>
              <a:rPr lang="en-US" sz="3200" dirty="0">
                <a:solidFill>
                  <a:srgbClr val="FFFF00"/>
                </a:solidFill>
              </a:rPr>
              <a:t>Rhythm: NSR</a:t>
            </a:r>
          </a:p>
          <a:p>
            <a:pPr lvl="1"/>
            <a:r>
              <a:rPr lang="en-US" sz="4400" dirty="0">
                <a:solidFill>
                  <a:srgbClr val="FFFF00"/>
                </a:solidFill>
              </a:rPr>
              <a:t>Long QT</a:t>
            </a:r>
          </a:p>
          <a:p>
            <a:pPr lvl="1"/>
            <a:r>
              <a:rPr lang="en-US" sz="4400" dirty="0">
                <a:solidFill>
                  <a:srgbClr val="FFFF00"/>
                </a:solidFill>
              </a:rPr>
              <a:t>Abnormal ECG</a:t>
            </a:r>
          </a:p>
          <a:p>
            <a:pPr lvl="1"/>
            <a:endParaRPr lang="en-US" sz="4400" dirty="0">
              <a:solidFill>
                <a:srgbClr val="FFFF00"/>
              </a:solidFill>
            </a:endParaRPr>
          </a:p>
          <a:p>
            <a:pPr lvl="1"/>
            <a:endParaRPr lang="en-US" sz="4400" dirty="0">
              <a:solidFill>
                <a:srgbClr val="FFFF00"/>
              </a:solidFill>
            </a:endParaRPr>
          </a:p>
          <a:p>
            <a:pPr lvl="1"/>
            <a:endParaRPr lang="en-US" sz="4400" dirty="0">
              <a:solidFill>
                <a:srgbClr val="FFFF00"/>
              </a:solidFill>
            </a:endParaRPr>
          </a:p>
        </p:txBody>
      </p:sp>
      <p:pic>
        <p:nvPicPr>
          <p:cNvPr id="7"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l="18463" t="2775" r="44291" b="85322"/>
          <a:stretch/>
        </p:blipFill>
        <p:spPr>
          <a:xfrm>
            <a:off x="1293672" y="4070881"/>
            <a:ext cx="9604656" cy="2379177"/>
          </a:xfrm>
          <a:prstGeom prst="rect">
            <a:avLst/>
          </a:prstGeom>
          <a:ln w="76200">
            <a:solidFill>
              <a:schemeClr val="bg1"/>
            </a:solidFill>
          </a:ln>
        </p:spPr>
      </p:pic>
    </p:spTree>
    <p:extLst>
      <p:ext uri="{BB962C8B-B14F-4D97-AF65-F5344CB8AC3E}">
        <p14:creationId xmlns:p14="http://schemas.microsoft.com/office/powerpoint/2010/main" val="258694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24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4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FD63DB-1667-4E0C-A828-EAF6FE3A2CDC}"/>
              </a:ext>
            </a:extLst>
          </p:cNvPr>
          <p:cNvPicPr>
            <a:picLocks noChangeAspect="1"/>
          </p:cNvPicPr>
          <p:nvPr/>
        </p:nvPicPr>
        <p:blipFill>
          <a:blip r:embed="rId2"/>
          <a:stretch>
            <a:fillRect/>
          </a:stretch>
        </p:blipFill>
        <p:spPr>
          <a:xfrm>
            <a:off x="3083784" y="0"/>
            <a:ext cx="6024431" cy="6858000"/>
          </a:xfrm>
          <a:prstGeom prst="rect">
            <a:avLst/>
          </a:prstGeom>
        </p:spPr>
      </p:pic>
    </p:spTree>
    <p:extLst>
      <p:ext uri="{BB962C8B-B14F-4D97-AF65-F5344CB8AC3E}">
        <p14:creationId xmlns:p14="http://schemas.microsoft.com/office/powerpoint/2010/main" val="36689305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65CA0-A37A-4118-83EC-D926BB624185}"/>
              </a:ext>
            </a:extLst>
          </p:cNvPr>
          <p:cNvSpPr>
            <a:spLocks noGrp="1"/>
          </p:cNvSpPr>
          <p:nvPr>
            <p:ph type="title"/>
          </p:nvPr>
        </p:nvSpPr>
        <p:spPr/>
        <p:txBody>
          <a:bodyPr/>
          <a:lstStyle/>
          <a:p>
            <a:r>
              <a:rPr lang="en-US" b="1" i="1" dirty="0"/>
              <a:t>Resources and Feedback</a:t>
            </a:r>
          </a:p>
        </p:txBody>
      </p:sp>
      <p:sp>
        <p:nvSpPr>
          <p:cNvPr id="3" name="Content Placeholder 2">
            <a:extLst>
              <a:ext uri="{FF2B5EF4-FFF2-40B4-BE49-F238E27FC236}">
                <a16:creationId xmlns:a16="http://schemas.microsoft.com/office/drawing/2014/main" id="{D5499203-393F-4912-8BE7-CEDC71932EFA}"/>
              </a:ext>
            </a:extLst>
          </p:cNvPr>
          <p:cNvSpPr>
            <a:spLocks noGrp="1"/>
          </p:cNvSpPr>
          <p:nvPr>
            <p:ph idx="1"/>
          </p:nvPr>
        </p:nvSpPr>
        <p:spPr/>
        <p:txBody>
          <a:bodyPr>
            <a:normAutofit/>
          </a:bodyPr>
          <a:lstStyle/>
          <a:p>
            <a:pPr marL="0" indent="0">
              <a:buNone/>
            </a:pPr>
            <a:r>
              <a:rPr lang="en-US" sz="4000" dirty="0"/>
              <a:t>Algorithm Tools </a:t>
            </a:r>
          </a:p>
          <a:p>
            <a:r>
              <a:rPr lang="en-US" sz="4000" dirty="0">
                <a:solidFill>
                  <a:schemeClr val="accent4">
                    <a:lumMod val="60000"/>
                    <a:lumOff val="40000"/>
                  </a:schemeClr>
                </a:solidFill>
                <a:hlinkClick r:id="rId2">
                  <a:extLst>
                    <a:ext uri="{A12FA001-AC4F-418D-AE19-62706E023703}">
                      <ahyp:hlinkClr xmlns:ahyp="http://schemas.microsoft.com/office/drawing/2018/hyperlinkcolor" val="tx"/>
                    </a:ext>
                  </a:extLst>
                </a:hlinkClick>
              </a:rPr>
              <a:t>https://www.holisticaremd.com/ecg</a:t>
            </a:r>
            <a:r>
              <a:rPr lang="en-US" sz="4000" dirty="0">
                <a:solidFill>
                  <a:schemeClr val="accent4">
                    <a:lumMod val="60000"/>
                    <a:lumOff val="40000"/>
                  </a:schemeClr>
                </a:solidFill>
              </a:rPr>
              <a:t> </a:t>
            </a:r>
          </a:p>
          <a:p>
            <a:pPr marL="0" indent="0">
              <a:buNone/>
            </a:pPr>
            <a:endParaRPr lang="en-US" sz="4000" dirty="0"/>
          </a:p>
          <a:p>
            <a:pPr marL="0" indent="0">
              <a:buNone/>
            </a:pPr>
            <a:r>
              <a:rPr lang="en-US" sz="4000" dirty="0"/>
              <a:t>Feedback: </a:t>
            </a:r>
          </a:p>
          <a:p>
            <a:pPr lvl="1"/>
            <a:r>
              <a:rPr lang="en-US" sz="3600" dirty="0">
                <a:solidFill>
                  <a:schemeClr val="accent4">
                    <a:lumMod val="60000"/>
                    <a:lumOff val="40000"/>
                  </a:schemeClr>
                </a:solidFill>
                <a:hlinkClick r:id="rId3">
                  <a:extLst>
                    <a:ext uri="{A12FA001-AC4F-418D-AE19-62706E023703}">
                      <ahyp:hlinkClr xmlns:ahyp="http://schemas.microsoft.com/office/drawing/2018/hyperlinkcolor" val="tx"/>
                    </a:ext>
                  </a:extLst>
                </a:hlinkClick>
              </a:rPr>
              <a:t>Rohul.amin@usuhs.edu</a:t>
            </a:r>
            <a:r>
              <a:rPr lang="en-US" sz="3600" dirty="0">
                <a:solidFill>
                  <a:schemeClr val="accent4">
                    <a:lumMod val="60000"/>
                    <a:lumOff val="40000"/>
                  </a:schemeClr>
                </a:solidFill>
              </a:rPr>
              <a:t> </a:t>
            </a:r>
          </a:p>
        </p:txBody>
      </p:sp>
    </p:spTree>
    <p:extLst>
      <p:ext uri="{BB962C8B-B14F-4D97-AF65-F5344CB8AC3E}">
        <p14:creationId xmlns:p14="http://schemas.microsoft.com/office/powerpoint/2010/main" val="504497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8374" y="365125"/>
            <a:ext cx="3193437" cy="1325563"/>
          </a:xfrm>
        </p:spPr>
        <p:txBody>
          <a:bodyPr>
            <a:normAutofit/>
          </a:bodyPr>
          <a:lstStyle/>
          <a:p>
            <a:r>
              <a:rPr lang="en-US" sz="2000" b="1" dirty="0"/>
              <a:t>Download ECG: </a:t>
            </a:r>
            <a:br>
              <a:rPr lang="en-US" sz="2000" b="1" dirty="0"/>
            </a:br>
            <a:br>
              <a:rPr lang="en-US" sz="2000" b="1" dirty="0"/>
            </a:br>
            <a:r>
              <a:rPr lang="en-US" sz="2000" b="1" dirty="0">
                <a:solidFill>
                  <a:srgbClr val="FFFF00"/>
                </a:solidFill>
              </a:rPr>
              <a:t>http://tiny.cc/ecgcase1</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188" y="41835"/>
            <a:ext cx="8878186" cy="6881386"/>
          </a:xfrm>
        </p:spPr>
      </p:pic>
      <p:sp>
        <p:nvSpPr>
          <p:cNvPr id="3" name="Rectangle 2">
            <a:extLst>
              <a:ext uri="{FF2B5EF4-FFF2-40B4-BE49-F238E27FC236}">
                <a16:creationId xmlns:a16="http://schemas.microsoft.com/office/drawing/2014/main" id="{CB878543-E126-4232-8038-D5081D0CA184}"/>
              </a:ext>
            </a:extLst>
          </p:cNvPr>
          <p:cNvSpPr/>
          <p:nvPr/>
        </p:nvSpPr>
        <p:spPr>
          <a:xfrm>
            <a:off x="1936376" y="41835"/>
            <a:ext cx="4040095" cy="1852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38234F2-56AA-46E0-BFC1-C68370A628F1}"/>
              </a:ext>
            </a:extLst>
          </p:cNvPr>
          <p:cNvSpPr/>
          <p:nvPr/>
        </p:nvSpPr>
        <p:spPr>
          <a:xfrm>
            <a:off x="6261551" y="272162"/>
            <a:ext cx="1624569" cy="72906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b="1" dirty="0">
                <a:solidFill>
                  <a:schemeClr val="bg1"/>
                </a:solidFill>
              </a:rPr>
              <a:t>Case 1</a:t>
            </a:r>
          </a:p>
        </p:txBody>
      </p:sp>
      <p:sp>
        <p:nvSpPr>
          <p:cNvPr id="4" name="TextBox 3">
            <a:extLst>
              <a:ext uri="{FF2B5EF4-FFF2-40B4-BE49-F238E27FC236}">
                <a16:creationId xmlns:a16="http://schemas.microsoft.com/office/drawing/2014/main" id="{8C1636C3-3534-4B46-83E5-E089362EDF4F}"/>
              </a:ext>
            </a:extLst>
          </p:cNvPr>
          <p:cNvSpPr txBox="1"/>
          <p:nvPr/>
        </p:nvSpPr>
        <p:spPr>
          <a:xfrm>
            <a:off x="9229978" y="4896914"/>
            <a:ext cx="2694355" cy="1754326"/>
          </a:xfrm>
          <a:prstGeom prst="rect">
            <a:avLst/>
          </a:prstGeom>
          <a:noFill/>
        </p:spPr>
        <p:txBody>
          <a:bodyPr wrap="square" rtlCol="0">
            <a:spAutoFit/>
          </a:bodyPr>
          <a:lstStyle/>
          <a:p>
            <a:pPr marL="285750" indent="-285750">
              <a:buFont typeface="Arial" panose="020B0604020202020204" pitchFamily="34" charset="0"/>
              <a:buChar char="•"/>
            </a:pPr>
            <a:r>
              <a:rPr lang="en-US" dirty="0"/>
              <a:t>Rate</a:t>
            </a:r>
          </a:p>
          <a:p>
            <a:pPr marL="285750" indent="-285750">
              <a:buFont typeface="Arial" panose="020B0604020202020204" pitchFamily="34" charset="0"/>
              <a:buChar char="•"/>
            </a:pPr>
            <a:r>
              <a:rPr lang="en-US" dirty="0"/>
              <a:t>Rhythm</a:t>
            </a:r>
          </a:p>
          <a:p>
            <a:pPr marL="285750" indent="-285750">
              <a:buFont typeface="Arial" panose="020B0604020202020204" pitchFamily="34" charset="0"/>
              <a:buChar char="•"/>
            </a:pPr>
            <a:r>
              <a:rPr lang="en-US" dirty="0"/>
              <a:t>Intervals</a:t>
            </a:r>
          </a:p>
          <a:p>
            <a:pPr marL="285750" indent="-285750">
              <a:buFont typeface="Arial" panose="020B0604020202020204" pitchFamily="34" charset="0"/>
              <a:buChar char="•"/>
            </a:pPr>
            <a:r>
              <a:rPr lang="en-US" dirty="0"/>
              <a:t>QRS Axis</a:t>
            </a:r>
          </a:p>
          <a:p>
            <a:pPr marL="285750" indent="-285750">
              <a:buFont typeface="Arial" panose="020B0604020202020204" pitchFamily="34" charset="0"/>
              <a:buChar char="•"/>
            </a:pPr>
            <a:r>
              <a:rPr lang="en-US" dirty="0"/>
              <a:t>Hypertrophy</a:t>
            </a:r>
          </a:p>
          <a:p>
            <a:pPr marL="285750" indent="-285750">
              <a:buFont typeface="Arial" panose="020B0604020202020204" pitchFamily="34" charset="0"/>
              <a:buChar char="•"/>
            </a:pPr>
            <a:r>
              <a:rPr lang="en-US" dirty="0"/>
              <a:t>Ischemia</a:t>
            </a:r>
          </a:p>
        </p:txBody>
      </p:sp>
      <p:pic>
        <p:nvPicPr>
          <p:cNvPr id="5" name="Picture 2" descr="qrcode">
            <a:extLst>
              <a:ext uri="{FF2B5EF4-FFF2-40B4-BE49-F238E27FC236}">
                <a16:creationId xmlns:a16="http://schemas.microsoft.com/office/drawing/2014/main" id="{47AD2A24-E2D0-6CFF-9962-40B82C7E3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1358" y="1613176"/>
            <a:ext cx="2897231" cy="2897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178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solidFill>
                  <a:srgbClr val="FFFF00"/>
                </a:solidFill>
              </a:rPr>
              <a:t>Why Bother Knowing this? </a:t>
            </a:r>
          </a:p>
        </p:txBody>
      </p:sp>
      <p:sp>
        <p:nvSpPr>
          <p:cNvPr id="3" name="Content Placeholder 2"/>
          <p:cNvSpPr>
            <a:spLocks noGrp="1"/>
          </p:cNvSpPr>
          <p:nvPr>
            <p:ph idx="1"/>
          </p:nvPr>
        </p:nvSpPr>
        <p:spPr/>
        <p:txBody>
          <a:bodyPr>
            <a:normAutofit/>
          </a:bodyPr>
          <a:lstStyle/>
          <a:p>
            <a:r>
              <a:rPr lang="en-US" sz="3600" dirty="0"/>
              <a:t>Associated Mortality</a:t>
            </a:r>
          </a:p>
          <a:p>
            <a:r>
              <a:rPr lang="en-US" sz="3600" dirty="0"/>
              <a:t>Screening everyone isn’t realistic or cost-effective</a:t>
            </a:r>
          </a:p>
          <a:p>
            <a:r>
              <a:rPr lang="en-US" sz="3600" dirty="0"/>
              <a:t>Our skills to interpret diminish overtime </a:t>
            </a:r>
          </a:p>
        </p:txBody>
      </p:sp>
    </p:spTree>
    <p:extLst>
      <p:ext uri="{BB962C8B-B14F-4D97-AF65-F5344CB8AC3E}">
        <p14:creationId xmlns:p14="http://schemas.microsoft.com/office/powerpoint/2010/main" val="1860692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Events per 1000 patient-years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6857718"/>
              </p:ext>
            </p:extLst>
          </p:nvPr>
        </p:nvGraphicFramePr>
        <p:xfrm>
          <a:off x="962526" y="1825625"/>
          <a:ext cx="10391274" cy="2901983"/>
        </p:xfrm>
        <a:graphic>
          <a:graphicData uri="http://schemas.openxmlformats.org/drawingml/2006/table">
            <a:tbl>
              <a:tblPr firstRow="1" bandRow="1">
                <a:tableStyleId>{5C22544A-7EE6-4342-B048-85BDC9FD1C3A}</a:tableStyleId>
              </a:tblPr>
              <a:tblGrid>
                <a:gridCol w="5133474">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2200943">
                <a:tc>
                  <a:txBody>
                    <a:bodyPr/>
                    <a:lstStyle/>
                    <a:p>
                      <a:r>
                        <a:rPr lang="en-US" sz="3600" dirty="0"/>
                        <a:t>Clozapine-Induced</a:t>
                      </a:r>
                      <a:r>
                        <a:rPr lang="en-US" sz="3600" baseline="0" dirty="0"/>
                        <a:t> Agranulocytosis</a:t>
                      </a:r>
                      <a:endParaRPr lang="en-US" sz="3600" dirty="0"/>
                    </a:p>
                  </a:txBody>
                  <a:tcPr/>
                </a:tc>
                <a:tc>
                  <a:txBody>
                    <a:bodyPr/>
                    <a:lstStyle/>
                    <a:p>
                      <a:r>
                        <a:rPr lang="en-US" sz="3600" dirty="0"/>
                        <a:t>Sudden</a:t>
                      </a:r>
                      <a:r>
                        <a:rPr lang="en-US" sz="3600" baseline="0" dirty="0"/>
                        <a:t> Cardiac Death in patients taking antipsychotics</a:t>
                      </a:r>
                      <a:endParaRPr lang="en-US" sz="3600" dirty="0"/>
                    </a:p>
                  </a:txBody>
                  <a:tcPr/>
                </a:tc>
                <a:extLst>
                  <a:ext uri="{0D108BD9-81ED-4DB2-BD59-A6C34878D82A}">
                    <a16:rowId xmlns:a16="http://schemas.microsoft.com/office/drawing/2014/main" val="10000"/>
                  </a:ext>
                </a:extLst>
              </a:tr>
              <a:tr h="683450">
                <a:tc>
                  <a:txBody>
                    <a:bodyPr/>
                    <a:lstStyle/>
                    <a:p>
                      <a:r>
                        <a:rPr lang="en-US" sz="4000" dirty="0"/>
                        <a:t>0.2 Events</a:t>
                      </a:r>
                    </a:p>
                  </a:txBody>
                  <a:tcPr/>
                </a:tc>
                <a:tc>
                  <a:txBody>
                    <a:bodyPr/>
                    <a:lstStyle/>
                    <a:p>
                      <a:r>
                        <a:rPr lang="en-US" sz="4000" dirty="0"/>
                        <a:t>2.9 Events</a:t>
                      </a: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962526" y="4010526"/>
            <a:ext cx="10391274" cy="717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234990" y="5500028"/>
            <a:ext cx="4475748" cy="1169551"/>
          </a:xfrm>
          <a:prstGeom prst="rect">
            <a:avLst/>
          </a:prstGeom>
        </p:spPr>
        <p:txBody>
          <a:bodyPr wrap="square">
            <a:spAutoFit/>
          </a:bodyPr>
          <a:lstStyle/>
          <a:p>
            <a:r>
              <a:rPr lang="en-US" sz="1000" dirty="0" err="1">
                <a:latin typeface="AdvOT61cfa78e"/>
              </a:rPr>
              <a:t>Schneeweiss</a:t>
            </a:r>
            <a:r>
              <a:rPr lang="en-US" sz="1000" dirty="0">
                <a:latin typeface="AdvOT61cfa78e"/>
              </a:rPr>
              <a:t> S, </a:t>
            </a:r>
            <a:r>
              <a:rPr lang="en-US" sz="1000" dirty="0" err="1">
                <a:latin typeface="AdvOT61cfa78e"/>
              </a:rPr>
              <a:t>Avorn</a:t>
            </a:r>
            <a:r>
              <a:rPr lang="en-US" sz="1000" dirty="0">
                <a:latin typeface="AdvOT61cfa78e"/>
              </a:rPr>
              <a:t> J: Antipsychotic agents and sudden cardiac</a:t>
            </a:r>
          </a:p>
          <a:p>
            <a:r>
              <a:rPr lang="en-US" sz="1000" dirty="0">
                <a:latin typeface="AdvOT61cfa78e"/>
              </a:rPr>
              <a:t>death: how should we manage the risk? N </a:t>
            </a:r>
            <a:r>
              <a:rPr lang="en-US" sz="1000" dirty="0" err="1">
                <a:latin typeface="AdvOT61cfa78e"/>
              </a:rPr>
              <a:t>Engl</a:t>
            </a:r>
            <a:r>
              <a:rPr lang="en-US" sz="1000" dirty="0">
                <a:latin typeface="AdvOT61cfa78e"/>
              </a:rPr>
              <a:t> J Med 2009;</a:t>
            </a:r>
          </a:p>
          <a:p>
            <a:r>
              <a:rPr lang="en-US" sz="1000" dirty="0">
                <a:latin typeface="AdvOT61cfa78e"/>
              </a:rPr>
              <a:t>360:294</a:t>
            </a:r>
            <a:r>
              <a:rPr lang="en-US" sz="1000" dirty="0">
                <a:latin typeface="AdvOT61cfa78e+20"/>
              </a:rPr>
              <a:t>–</a:t>
            </a:r>
            <a:r>
              <a:rPr lang="en-US" sz="1000" dirty="0">
                <a:latin typeface="AdvOT61cfa78e"/>
              </a:rPr>
              <a:t>296</a:t>
            </a:r>
          </a:p>
          <a:p>
            <a:endParaRPr lang="en-US" sz="1000" dirty="0">
              <a:latin typeface="AdvOT61cfa78e"/>
            </a:endParaRPr>
          </a:p>
          <a:p>
            <a:r>
              <a:rPr lang="en-US" sz="1000" dirty="0" err="1">
                <a:latin typeface="AdvOT61cfa78e"/>
              </a:rPr>
              <a:t>Alvir</a:t>
            </a:r>
            <a:r>
              <a:rPr lang="en-US" sz="1000" dirty="0">
                <a:latin typeface="AdvOT61cfa78e"/>
              </a:rPr>
              <a:t> JM, Lieberman JA, </a:t>
            </a:r>
            <a:r>
              <a:rPr lang="en-US" sz="1000" dirty="0" err="1">
                <a:latin typeface="AdvOT61cfa78e"/>
              </a:rPr>
              <a:t>Safferman</a:t>
            </a:r>
            <a:r>
              <a:rPr lang="en-US" sz="1000" dirty="0">
                <a:latin typeface="AdvOT61cfa78e"/>
              </a:rPr>
              <a:t> AZ, </a:t>
            </a:r>
            <a:r>
              <a:rPr lang="en-US" sz="1000" dirty="0" err="1">
                <a:latin typeface="AdvOT61cfa78e"/>
              </a:rPr>
              <a:t>Schwimmer</a:t>
            </a:r>
            <a:r>
              <a:rPr lang="en-US" sz="1000" dirty="0">
                <a:latin typeface="AdvOT61cfa78e"/>
              </a:rPr>
              <a:t> JL, </a:t>
            </a:r>
            <a:r>
              <a:rPr lang="en-US" sz="1000" dirty="0" err="1">
                <a:latin typeface="AdvOT61cfa78e"/>
              </a:rPr>
              <a:t>Schaaf</a:t>
            </a:r>
            <a:r>
              <a:rPr lang="en-US" sz="1000" dirty="0">
                <a:latin typeface="AdvOT61cfa78e"/>
              </a:rPr>
              <a:t> JA:</a:t>
            </a:r>
          </a:p>
          <a:p>
            <a:r>
              <a:rPr lang="en-US" sz="1000" dirty="0">
                <a:latin typeface="AdvOT61cfa78e"/>
              </a:rPr>
              <a:t>Clozapine-induced agranulocytosis: incidence and risk factors in</a:t>
            </a:r>
          </a:p>
          <a:p>
            <a:r>
              <a:rPr lang="en-US" sz="1000" dirty="0">
                <a:latin typeface="AdvOT61cfa78e"/>
              </a:rPr>
              <a:t>the United States. N </a:t>
            </a:r>
            <a:r>
              <a:rPr lang="en-US" sz="1000" dirty="0" err="1">
                <a:latin typeface="AdvOT61cfa78e"/>
              </a:rPr>
              <a:t>Engl</a:t>
            </a:r>
            <a:r>
              <a:rPr lang="en-US" sz="1000" dirty="0">
                <a:latin typeface="AdvOT61cfa78e"/>
              </a:rPr>
              <a:t> J Med 1993; 329:162</a:t>
            </a:r>
            <a:r>
              <a:rPr lang="en-US" sz="1000" dirty="0">
                <a:latin typeface="AdvOT61cfa78e+20"/>
              </a:rPr>
              <a:t>–</a:t>
            </a:r>
            <a:r>
              <a:rPr lang="en-US" sz="1000" dirty="0">
                <a:latin typeface="AdvOT61cfa78e"/>
              </a:rPr>
              <a:t>167</a:t>
            </a:r>
            <a:endParaRPr lang="en-US" sz="2400" dirty="0"/>
          </a:p>
        </p:txBody>
      </p:sp>
    </p:spTree>
    <p:extLst>
      <p:ext uri="{BB962C8B-B14F-4D97-AF65-F5344CB8AC3E}">
        <p14:creationId xmlns:p14="http://schemas.microsoft.com/office/powerpoint/2010/main" val="286764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Inpatient Psychiatric Population</a:t>
            </a:r>
          </a:p>
        </p:txBody>
      </p:sp>
      <p:sp>
        <p:nvSpPr>
          <p:cNvPr id="3" name="Content Placeholder 2"/>
          <p:cNvSpPr>
            <a:spLocks noGrp="1"/>
          </p:cNvSpPr>
          <p:nvPr>
            <p:ph idx="1"/>
          </p:nvPr>
        </p:nvSpPr>
        <p:spPr/>
        <p:txBody>
          <a:bodyPr>
            <a:normAutofit lnSpcReduction="10000"/>
          </a:bodyPr>
          <a:lstStyle/>
          <a:p>
            <a:r>
              <a:rPr lang="en-US" dirty="0"/>
              <a:t>6790 inpatients/5 years</a:t>
            </a:r>
          </a:p>
          <a:p>
            <a:r>
              <a:rPr lang="en-US" dirty="0"/>
              <a:t>Drug induced Long QT in 62 (0.9%)</a:t>
            </a:r>
          </a:p>
          <a:p>
            <a:pPr lvl="1"/>
            <a:r>
              <a:rPr lang="en-US" dirty="0"/>
              <a:t>Increased hypokalemia, </a:t>
            </a:r>
            <a:r>
              <a:rPr lang="en-US" dirty="0" err="1"/>
              <a:t>Hep</a:t>
            </a:r>
            <a:r>
              <a:rPr lang="en-US" dirty="0"/>
              <a:t> C, HIV</a:t>
            </a:r>
          </a:p>
          <a:p>
            <a:pPr lvl="1"/>
            <a:r>
              <a:rPr lang="en-US" dirty="0"/>
              <a:t>Haloperidol, </a:t>
            </a:r>
            <a:r>
              <a:rPr lang="en-US" dirty="0" err="1"/>
              <a:t>sertindole</a:t>
            </a:r>
            <a:r>
              <a:rPr lang="en-US" dirty="0"/>
              <a:t>, </a:t>
            </a:r>
            <a:r>
              <a:rPr lang="en-US" dirty="0" err="1"/>
              <a:t>clotiapine</a:t>
            </a:r>
            <a:r>
              <a:rPr lang="en-US" dirty="0"/>
              <a:t>, </a:t>
            </a:r>
            <a:r>
              <a:rPr lang="en-US" dirty="0" err="1"/>
              <a:t>phenothiazines</a:t>
            </a:r>
            <a:r>
              <a:rPr lang="en-US" dirty="0"/>
              <a:t>, fluoxetine, citalopram (including escitalopram), and methadone were significantly more frequent</a:t>
            </a:r>
          </a:p>
          <a:p>
            <a:pPr lvl="1"/>
            <a:r>
              <a:rPr lang="en-US" dirty="0"/>
              <a:t>After controlling for several factors: haloperidol, </a:t>
            </a:r>
            <a:r>
              <a:rPr lang="en-US" dirty="0" err="1"/>
              <a:t>clotiapine</a:t>
            </a:r>
            <a:r>
              <a:rPr lang="en-US" dirty="0"/>
              <a:t>, </a:t>
            </a:r>
            <a:r>
              <a:rPr lang="en-US" dirty="0" err="1"/>
              <a:t>phenothiazines</a:t>
            </a:r>
            <a:r>
              <a:rPr lang="en-US" dirty="0"/>
              <a:t>, and citalopram (including escitalopram) remained statistically significant</a:t>
            </a:r>
          </a:p>
          <a:p>
            <a:r>
              <a:rPr lang="en-US" dirty="0"/>
              <a:t>27.3% with some form of abnormality on ECG</a:t>
            </a:r>
          </a:p>
          <a:p>
            <a:r>
              <a:rPr lang="en-US" dirty="0"/>
              <a:t>Sudden Cardiac Death: 5 patients (7 other with </a:t>
            </a:r>
            <a:r>
              <a:rPr lang="en-US" dirty="0" err="1"/>
              <a:t>TdP</a:t>
            </a:r>
            <a:r>
              <a:rPr lang="en-US" dirty="0"/>
              <a:t>) – This equates to 73/100,000 persons-year!</a:t>
            </a:r>
          </a:p>
          <a:p>
            <a:r>
              <a:rPr lang="en-US" b="1" u="sng" dirty="0">
                <a:effectLst>
                  <a:outerShdw blurRad="38100" dist="38100" dir="2700000" algn="tl">
                    <a:srgbClr val="000000">
                      <a:alpha val="43137"/>
                    </a:srgbClr>
                  </a:outerShdw>
                </a:effectLst>
              </a:rPr>
              <a:t>86% with 2+ factors</a:t>
            </a:r>
          </a:p>
          <a:p>
            <a:endParaRPr lang="en-US" dirty="0"/>
          </a:p>
          <a:p>
            <a:endParaRPr lang="en-US" dirty="0"/>
          </a:p>
        </p:txBody>
      </p:sp>
      <p:sp>
        <p:nvSpPr>
          <p:cNvPr id="4" name="Rectangle 3"/>
          <p:cNvSpPr/>
          <p:nvPr/>
        </p:nvSpPr>
        <p:spPr>
          <a:xfrm>
            <a:off x="7465020" y="5942568"/>
            <a:ext cx="4224233" cy="369332"/>
          </a:xfrm>
          <a:prstGeom prst="rect">
            <a:avLst/>
          </a:prstGeom>
        </p:spPr>
        <p:txBody>
          <a:bodyPr wrap="none">
            <a:spAutoFit/>
          </a:bodyPr>
          <a:lstStyle/>
          <a:p>
            <a:r>
              <a:rPr lang="pl-PL" dirty="0">
                <a:latin typeface="AdvOTcd5d49cb.I"/>
              </a:rPr>
              <a:t>Am J Psychiatry 2013; 170:1468</a:t>
            </a:r>
            <a:r>
              <a:rPr lang="pl-PL" dirty="0">
                <a:latin typeface="AdvOTcd5d49cb.I+20"/>
              </a:rPr>
              <a:t>–</a:t>
            </a:r>
            <a:r>
              <a:rPr lang="pl-PL" dirty="0">
                <a:latin typeface="AdvOTcd5d49cb.I"/>
              </a:rPr>
              <a:t>1476)</a:t>
            </a:r>
            <a:endParaRPr lang="en-US" dirty="0"/>
          </a:p>
        </p:txBody>
      </p:sp>
    </p:spTree>
    <p:extLst>
      <p:ext uri="{BB962C8B-B14F-4D97-AF65-F5344CB8AC3E}">
        <p14:creationId xmlns:p14="http://schemas.microsoft.com/office/powerpoint/2010/main" val="4182321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2514601"/>
            <a:ext cx="8229600" cy="3611563"/>
          </a:xfrm>
        </p:spPr>
        <p:txBody>
          <a:bodyPr/>
          <a:lstStyle/>
          <a:p>
            <a:r>
              <a:rPr lang="en-US" dirty="0"/>
              <a:t>500 ECG’s from 405 subjects (95 with GAD or Social Anxiety)</a:t>
            </a:r>
          </a:p>
          <a:p>
            <a:r>
              <a:rPr lang="en-US" dirty="0"/>
              <a:t>22.4% abnormal or borderline</a:t>
            </a:r>
          </a:p>
          <a:p>
            <a:r>
              <a:rPr lang="en-US" dirty="0"/>
              <a:t>1.6% (8): echocardiograms done (all normal)</a:t>
            </a:r>
          </a:p>
          <a:p>
            <a:r>
              <a:rPr lang="en-US" dirty="0"/>
              <a:t>Conclusion: false positive = unintended consequences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212" y="166255"/>
            <a:ext cx="8029575" cy="1981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1" y="6324601"/>
            <a:ext cx="54387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75846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7641</TotalTime>
  <Words>2662</Words>
  <Application>Microsoft Office PowerPoint</Application>
  <PresentationFormat>Widescreen</PresentationFormat>
  <Paragraphs>366</Paragraphs>
  <Slides>47</Slides>
  <Notes>28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47</vt:i4>
      </vt:variant>
    </vt:vector>
  </HeadingPairs>
  <TitlesOfParts>
    <vt:vector size="62" baseType="lpstr">
      <vt:lpstr>AdvOT61cfa78e</vt:lpstr>
      <vt:lpstr>AdvOT61cfa78e+20</vt:lpstr>
      <vt:lpstr>AdvOTcd5d49cb.I</vt:lpstr>
      <vt:lpstr>AdvOTcd5d49cb.I+20</vt:lpstr>
      <vt:lpstr>Arial</vt:lpstr>
      <vt:lpstr>Calibri</vt:lpstr>
      <vt:lpstr>Calibri Light</vt:lpstr>
      <vt:lpstr>Cambria Math</vt:lpstr>
      <vt:lpstr>HelveticaNeue</vt:lpstr>
      <vt:lpstr>inherit</vt:lpstr>
      <vt:lpstr>Myriad Pro</vt:lpstr>
      <vt:lpstr>Tahoma</vt:lpstr>
      <vt:lpstr>Times New Roman</vt:lpstr>
      <vt:lpstr>Wingdings</vt:lpstr>
      <vt:lpstr>Office Theme</vt:lpstr>
      <vt:lpstr> When do I need to obtain an ECG as a Psychiatrist?  </vt:lpstr>
      <vt:lpstr>Disclaimer</vt:lpstr>
      <vt:lpstr>PowerPoint Presentation</vt:lpstr>
      <vt:lpstr>Let’s start with a Vignette</vt:lpstr>
      <vt:lpstr>Download ECG:   http://tiny.cc/ecgcase1</vt:lpstr>
      <vt:lpstr>Why Bother Knowing this? </vt:lpstr>
      <vt:lpstr>Events per 1000 patient-years</vt:lpstr>
      <vt:lpstr>Inpatient Psychiatric Population</vt:lpstr>
      <vt:lpstr>PowerPoint Presentation</vt:lpstr>
      <vt:lpstr>PowerPoint Presentation</vt:lpstr>
      <vt:lpstr>Iatrogenic Mortality Here = Torsades de Pointes (TdP)  Sudden Death</vt:lpstr>
      <vt:lpstr>Some challenges to measuring QT/QTc</vt:lpstr>
      <vt:lpstr>Low level skills needed for QTc evaluation: Automated calculated QTc likely good enough</vt:lpstr>
      <vt:lpstr>QTc Prolongation is valuable to assess for TdP and SCD. </vt:lpstr>
      <vt:lpstr>Risk of TdP Significant for QTc&gt;500 ms</vt:lpstr>
      <vt:lpstr>Recap</vt:lpstr>
      <vt:lpstr>Caution on the Algorithm</vt:lpstr>
      <vt:lpstr>Back to the Vignette</vt:lpstr>
      <vt:lpstr>QTc Prolongation Risk Factors Worsen with Age</vt:lpstr>
      <vt:lpstr>Unrealistic Recommendations</vt:lpstr>
      <vt:lpstr>PowerPoint Presentation</vt:lpstr>
      <vt:lpstr>PowerPoint Presentation</vt:lpstr>
      <vt:lpstr>ECG Case</vt:lpstr>
      <vt:lpstr>PowerPoint Presentation</vt:lpstr>
      <vt:lpstr>A Simple Step-by-Step Method for Interpreting ECGs</vt:lpstr>
      <vt:lpstr>What’s the rate?</vt:lpstr>
      <vt:lpstr>What’s the rate?</vt:lpstr>
      <vt:lpstr>A Simple Step-by-Step Method for Interpreting ECGs</vt:lpstr>
      <vt:lpstr>PowerPoint Presentation</vt:lpstr>
      <vt:lpstr>PowerPoint Presentation</vt:lpstr>
      <vt:lpstr>PowerPoint Presentation</vt:lpstr>
      <vt:lpstr>A Simple Step-by-Step Method for Interpreting ECGs</vt:lpstr>
      <vt:lpstr>PowerPoint Presentation</vt:lpstr>
      <vt:lpstr>PowerPoint Presentation</vt:lpstr>
      <vt:lpstr>PowerPoint Presentation</vt:lpstr>
      <vt:lpstr>PowerPoint Presentation</vt:lpstr>
      <vt:lpstr>A Simple Step-by-Step Method for Interpreting ECGs</vt:lpstr>
      <vt:lpstr>PowerPoint Presentation</vt:lpstr>
      <vt:lpstr>A Simple Step-by-Step Method for Interpreting ECGs</vt:lpstr>
      <vt:lpstr>LV Hypertrophy?</vt:lpstr>
      <vt:lpstr>RV Hypertrophy?</vt:lpstr>
      <vt:lpstr>Enlargement?</vt:lpstr>
      <vt:lpstr>A Simple Step-by-Step Method for Interpreting ECGs</vt:lpstr>
      <vt:lpstr>Ischemia or Infarction?</vt:lpstr>
      <vt:lpstr>PowerPoint Presentation</vt:lpstr>
      <vt:lpstr>PowerPoint Presentation</vt:lpstr>
      <vt:lpstr>Resources and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What, When, and Why's of EKG's in Psychiatric Practice</dc:title>
  <dc:creator>Rohul Amin</dc:creator>
  <cp:lastModifiedBy>Rohul Amin</cp:lastModifiedBy>
  <cp:revision>269</cp:revision>
  <cp:lastPrinted>2017-04-30T19:17:27Z</cp:lastPrinted>
  <dcterms:created xsi:type="dcterms:W3CDTF">2016-04-24T17:06:51Z</dcterms:created>
  <dcterms:modified xsi:type="dcterms:W3CDTF">2026-05-06T03:30:45Z</dcterms:modified>
</cp:coreProperties>
</file>