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3"/>
  </p:notesMasterIdLst>
  <p:sldIdLst>
    <p:sldId id="256" r:id="rId2"/>
    <p:sldId id="324" r:id="rId3"/>
    <p:sldId id="376" r:id="rId4"/>
    <p:sldId id="325" r:id="rId5"/>
    <p:sldId id="408" r:id="rId6"/>
    <p:sldId id="400" r:id="rId7"/>
    <p:sldId id="326" r:id="rId8"/>
    <p:sldId id="258" r:id="rId9"/>
    <p:sldId id="405" r:id="rId10"/>
    <p:sldId id="406" r:id="rId11"/>
    <p:sldId id="352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377" r:id="rId20"/>
    <p:sldId id="378" r:id="rId21"/>
    <p:sldId id="379" r:id="rId22"/>
    <p:sldId id="380" r:id="rId23"/>
    <p:sldId id="407" r:id="rId24"/>
    <p:sldId id="266" r:id="rId25"/>
    <p:sldId id="348" r:id="rId26"/>
    <p:sldId id="349" r:id="rId27"/>
    <p:sldId id="350" r:id="rId28"/>
    <p:sldId id="403" r:id="rId29"/>
    <p:sldId id="351" r:id="rId30"/>
    <p:sldId id="267" r:id="rId31"/>
    <p:sldId id="273" r:id="rId32"/>
    <p:sldId id="268" r:id="rId33"/>
    <p:sldId id="269" r:id="rId34"/>
    <p:sldId id="270" r:id="rId35"/>
    <p:sldId id="271" r:id="rId36"/>
    <p:sldId id="272" r:id="rId37"/>
    <p:sldId id="274" r:id="rId38"/>
    <p:sldId id="275" r:id="rId39"/>
    <p:sldId id="397" r:id="rId40"/>
    <p:sldId id="398" r:id="rId41"/>
    <p:sldId id="399" r:id="rId42"/>
    <p:sldId id="365" r:id="rId43"/>
    <p:sldId id="366" r:id="rId44"/>
    <p:sldId id="367" r:id="rId45"/>
    <p:sldId id="381" r:id="rId46"/>
    <p:sldId id="382" r:id="rId47"/>
    <p:sldId id="383" r:id="rId48"/>
    <p:sldId id="385" r:id="rId49"/>
    <p:sldId id="386" r:id="rId50"/>
    <p:sldId id="387" r:id="rId51"/>
    <p:sldId id="388" r:id="rId52"/>
    <p:sldId id="389" r:id="rId53"/>
    <p:sldId id="391" r:id="rId54"/>
    <p:sldId id="392" r:id="rId55"/>
    <p:sldId id="394" r:id="rId56"/>
    <p:sldId id="396" r:id="rId57"/>
    <p:sldId id="395" r:id="rId58"/>
    <p:sldId id="404" r:id="rId59"/>
    <p:sldId id="401" r:id="rId60"/>
    <p:sldId id="402" r:id="rId61"/>
    <p:sldId id="375" r:id="rId6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39" autoAdjust="0"/>
    <p:restoredTop sz="94660"/>
  </p:normalViewPr>
  <p:slideViewPr>
    <p:cSldViewPr snapToGrid="0">
      <p:cViewPr varScale="1">
        <p:scale>
          <a:sx n="150" d="100"/>
          <a:sy n="150" d="100"/>
        </p:scale>
        <p:origin x="384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349BFD-B60D-4A30-8078-0EDCE97BC146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57BC06-C2B9-4FEB-9B12-5CD40D61C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3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120F7-EA5F-47E5-B0A1-24536359BB56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6C4FC-00B8-40FC-9235-8619C9D71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065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120F7-EA5F-47E5-B0A1-24536359BB56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6C4FC-00B8-40FC-9235-8619C9D71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359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120F7-EA5F-47E5-B0A1-24536359BB56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6C4FC-00B8-40FC-9235-8619C9D71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852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120F7-EA5F-47E5-B0A1-24536359BB56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6C4FC-00B8-40FC-9235-8619C9D71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069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120F7-EA5F-47E5-B0A1-24536359BB56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6C4FC-00B8-40FC-9235-8619C9D71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224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120F7-EA5F-47E5-B0A1-24536359BB56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6C4FC-00B8-40FC-9235-8619C9D71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104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120F7-EA5F-47E5-B0A1-24536359BB56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6C4FC-00B8-40FC-9235-8619C9D71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520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120F7-EA5F-47E5-B0A1-24536359BB56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6C4FC-00B8-40FC-9235-8619C9D71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797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120F7-EA5F-47E5-B0A1-24536359BB56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6C4FC-00B8-40FC-9235-8619C9D71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956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120F7-EA5F-47E5-B0A1-24536359BB56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6C4FC-00B8-40FC-9235-8619C9D71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773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120F7-EA5F-47E5-B0A1-24536359BB56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6C4FC-00B8-40FC-9235-8619C9D71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043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120F7-EA5F-47E5-B0A1-24536359BB56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76C4FC-00B8-40FC-9235-8619C9D71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1502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6364"/>
            <a:ext cx="12192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Checklist Based CBT Informed Insomnia Treatment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164036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Rohul Amin MD DFAPA, FACP</a:t>
            </a:r>
          </a:p>
          <a:p>
            <a:r>
              <a:rPr lang="en-US" dirty="0"/>
              <a:t>email+raminmd@holisticaremd.com</a:t>
            </a:r>
          </a:p>
        </p:txBody>
      </p:sp>
    </p:spTree>
    <p:extLst>
      <p:ext uri="{BB962C8B-B14F-4D97-AF65-F5344CB8AC3E}">
        <p14:creationId xmlns:p14="http://schemas.microsoft.com/office/powerpoint/2010/main" val="22790874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17029D-4710-9300-603E-3F620263D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BDE23A2-94E0-8692-4F22-1864749F95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48" y="92055"/>
            <a:ext cx="12005896" cy="6548670"/>
          </a:xfrm>
        </p:spPr>
      </p:pic>
    </p:spTree>
    <p:extLst>
      <p:ext uri="{BB962C8B-B14F-4D97-AF65-F5344CB8AC3E}">
        <p14:creationId xmlns:p14="http://schemas.microsoft.com/office/powerpoint/2010/main" val="18430221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CBT-</a:t>
            </a:r>
            <a:r>
              <a:rPr lang="en-US" dirty="0" err="1"/>
              <a:t>i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It’s a bunch of different things</a:t>
            </a:r>
          </a:p>
          <a:p>
            <a:pPr lvl="1"/>
            <a:r>
              <a:rPr lang="en-US" dirty="0"/>
              <a:t>HOWEVER…</a:t>
            </a:r>
          </a:p>
          <a:p>
            <a:r>
              <a:rPr lang="en-US" dirty="0"/>
              <a:t>Typically includes the following components</a:t>
            </a:r>
          </a:p>
          <a:p>
            <a:pPr lvl="1"/>
            <a:r>
              <a:rPr lang="en-US" dirty="0"/>
              <a:t>Psychoeducation</a:t>
            </a:r>
          </a:p>
          <a:p>
            <a:pPr lvl="1"/>
            <a:r>
              <a:rPr lang="en-US" dirty="0"/>
              <a:t>Cognitive techniques to target dysfunctional thoughts/beliefs</a:t>
            </a:r>
          </a:p>
          <a:p>
            <a:pPr lvl="1"/>
            <a:r>
              <a:rPr lang="en-US" dirty="0"/>
              <a:t>Behavioral techniques to normalize process S and process C</a:t>
            </a:r>
          </a:p>
          <a:p>
            <a:pPr lvl="1"/>
            <a:r>
              <a:rPr lang="en-US" dirty="0"/>
              <a:t>Others: stimulant controls, relaxation techniques, breathing exercises etc.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8788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normal sleep?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Duration: 5.7 to 7.1 hours</a:t>
            </a:r>
          </a:p>
          <a:p>
            <a:pPr lvl="1"/>
            <a:r>
              <a:rPr lang="en-US" dirty="0"/>
              <a:t>1 hour longer in winter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2638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" y="232101"/>
            <a:ext cx="3695700" cy="31928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7300" y="103834"/>
            <a:ext cx="3858576" cy="33278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5877" y="224410"/>
            <a:ext cx="4015424" cy="321980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3500530"/>
            <a:ext cx="4576500" cy="28428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3493935"/>
            <a:ext cx="3945200" cy="3296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734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31376"/>
            <a:ext cx="4797725" cy="4351338"/>
          </a:xfrm>
        </p:spPr>
        <p:txBody>
          <a:bodyPr/>
          <a:lstStyle/>
          <a:p>
            <a:r>
              <a:rPr lang="en-US" dirty="0"/>
              <a:t>Sleep patterns vary based on age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2958" y="365125"/>
            <a:ext cx="5665492" cy="63030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56754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511800" cy="4351338"/>
          </a:xfrm>
        </p:spPr>
        <p:txBody>
          <a:bodyPr/>
          <a:lstStyle/>
          <a:p>
            <a:r>
              <a:rPr lang="en-US" dirty="0"/>
              <a:t>Sleep is not just absence of consciousness</a:t>
            </a:r>
          </a:p>
          <a:p>
            <a:r>
              <a:rPr lang="en-US" dirty="0"/>
              <a:t>But rather a complex process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4800" y="535273"/>
            <a:ext cx="4678200" cy="55334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619327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Functions of Sleep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Memory consolidation</a:t>
            </a:r>
          </a:p>
          <a:p>
            <a:r>
              <a:rPr lang="en-US" dirty="0"/>
              <a:t>Performance improvement: motor tasks</a:t>
            </a:r>
          </a:p>
          <a:p>
            <a:r>
              <a:rPr lang="en-US" dirty="0"/>
              <a:t>“Pruning and Tuning” of brain connections </a:t>
            </a:r>
          </a:p>
        </p:txBody>
      </p:sp>
    </p:spTree>
    <p:extLst>
      <p:ext uri="{BB962C8B-B14F-4D97-AF65-F5344CB8AC3E}">
        <p14:creationId xmlns:p14="http://schemas.microsoft.com/office/powerpoint/2010/main" val="11954040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Forces that regulate sleep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/>
              <a:t>Process S:</a:t>
            </a:r>
            <a:r>
              <a:rPr lang="en-US" dirty="0"/>
              <a:t> process that increase tendency to sleep based on previous time spent AWAKE</a:t>
            </a:r>
          </a:p>
          <a:p>
            <a:endParaRPr lang="en-US" dirty="0"/>
          </a:p>
          <a:p>
            <a:r>
              <a:rPr lang="en-US" b="1" u="sng" dirty="0"/>
              <a:t>Process C:</a:t>
            </a:r>
            <a:r>
              <a:rPr lang="en-US" dirty="0"/>
              <a:t> Circadian rhythm to maintain arousal to offset Process S</a:t>
            </a:r>
          </a:p>
          <a:p>
            <a:pPr lvl="1"/>
            <a:r>
              <a:rPr lang="en-US" dirty="0"/>
              <a:t>Helps us not fall asleep until we are ready to</a:t>
            </a:r>
          </a:p>
          <a:p>
            <a:pPr lvl="1"/>
            <a:endParaRPr lang="en-US" dirty="0"/>
          </a:p>
          <a:p>
            <a:r>
              <a:rPr lang="en-US" dirty="0"/>
              <a:t>2 Events must occur simultaneously: </a:t>
            </a:r>
          </a:p>
          <a:p>
            <a:pPr lvl="1"/>
            <a:r>
              <a:rPr lang="en-US" dirty="0"/>
              <a:t>1. Process S must be strong enough (by being awake long enough)</a:t>
            </a:r>
          </a:p>
          <a:p>
            <a:pPr lvl="1"/>
            <a:r>
              <a:rPr lang="en-US" dirty="0"/>
              <a:t>2. Process C must be weak (to lessen alertness) </a:t>
            </a:r>
          </a:p>
        </p:txBody>
      </p:sp>
    </p:spTree>
    <p:extLst>
      <p:ext uri="{BB962C8B-B14F-4D97-AF65-F5344CB8AC3E}">
        <p14:creationId xmlns:p14="http://schemas.microsoft.com/office/powerpoint/2010/main" val="5720154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Process C and S working together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717" y="1825625"/>
            <a:ext cx="8364566" cy="395287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3143800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ig ideas: the Two-Process Model of sleep | Resources | Sleep Junkies">
            <a:extLst>
              <a:ext uri="{FF2B5EF4-FFF2-40B4-BE49-F238E27FC236}">
                <a16:creationId xmlns:a16="http://schemas.microsoft.com/office/drawing/2014/main" id="{42DB6ECC-2595-44E4-A300-8657259926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430" y="1499435"/>
            <a:ext cx="9429139" cy="38591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0222452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Disclaimer: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30325"/>
            <a:ext cx="10515600" cy="4351338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sz="9600" dirty="0"/>
              <a:t> </a:t>
            </a:r>
          </a:p>
          <a:p>
            <a:pPr marL="0" indent="0">
              <a:buNone/>
            </a:pPr>
            <a:r>
              <a:rPr lang="en-US" sz="9600" dirty="0"/>
              <a:t>The views expressed are those of the presenter(s) and do not reflect the official policy of the Department of the Army, the Department of Defense (War) or the U.S. </a:t>
            </a:r>
            <a:r>
              <a:rPr lang="en-US" sz="9500" dirty="0"/>
              <a:t>Government.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9500" dirty="0"/>
              <a:t>No Conflicts of Interest. </a:t>
            </a:r>
          </a:p>
          <a:p>
            <a:pPr marL="0" indent="0">
              <a:buNone/>
            </a:pPr>
            <a:endParaRPr lang="en-US" sz="9500" dirty="0"/>
          </a:p>
          <a:p>
            <a:pPr marL="0" indent="0">
              <a:buNone/>
            </a:pPr>
            <a:r>
              <a:rPr lang="en-US" sz="9500" dirty="0"/>
              <a:t>No Off-label medication use discussed.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88275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xmlinkhub">
            <a:extLst>
              <a:ext uri="{FF2B5EF4-FFF2-40B4-BE49-F238E27FC236}">
                <a16:creationId xmlns:a16="http://schemas.microsoft.com/office/drawing/2014/main" id="{870C1403-628E-4786-B016-B2EA516844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075" y="995396"/>
            <a:ext cx="8637850" cy="486720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34214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Sleep disturbances in Autism Spectrum Disorder Ujjwal P. Ramtekkar, MD,  MPE, MBA Compass Health Network June, 22 nd ppt download">
            <a:extLst>
              <a:ext uri="{FF2B5EF4-FFF2-40B4-BE49-F238E27FC236}">
                <a16:creationId xmlns:a16="http://schemas.microsoft.com/office/drawing/2014/main" id="{F004E44B-FADE-48F9-90FC-5A8898C5DD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2475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Adenosine Triphosphate / ATP ADP Cycle. Vector Royalty Free Cliparts,  Vectors, And Stock Illustration. Image 119972548.">
            <a:extLst>
              <a:ext uri="{FF2B5EF4-FFF2-40B4-BE49-F238E27FC236}">
                <a16:creationId xmlns:a16="http://schemas.microsoft.com/office/drawing/2014/main" id="{53DDD8B8-2FD3-42EE-ADAE-D6A4CF3577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30570"/>
            <a:ext cx="3888287" cy="299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ATP cycle and reaction coupling | Energy (article) | Khan Academy">
            <a:extLst>
              <a:ext uri="{FF2B5EF4-FFF2-40B4-BE49-F238E27FC236}">
                <a16:creationId xmlns:a16="http://schemas.microsoft.com/office/drawing/2014/main" id="{FCF2F59E-5897-401B-86A2-45E780146B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246" y="0"/>
            <a:ext cx="67389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65389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16484-210E-2C7F-66C0-FB7497499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2591494-75FB-C4C8-E62D-EAA3CF4622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4" y="42959"/>
            <a:ext cx="12147045" cy="6625661"/>
          </a:xfrm>
        </p:spPr>
      </p:pic>
    </p:spTree>
    <p:extLst>
      <p:ext uri="{BB962C8B-B14F-4D97-AF65-F5344CB8AC3E}">
        <p14:creationId xmlns:p14="http://schemas.microsoft.com/office/powerpoint/2010/main" val="20374562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use Cognitive/Behavioral Treatment?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700" y="1825625"/>
            <a:ext cx="4236361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It’s effective</a:t>
            </a:r>
          </a:p>
          <a:p>
            <a:r>
              <a:rPr lang="en-US" dirty="0"/>
              <a:t>It has prolonged positive effects</a:t>
            </a:r>
          </a:p>
          <a:p>
            <a:r>
              <a:rPr lang="en-US" dirty="0"/>
              <a:t>It is not a pill (and issues related to that).</a:t>
            </a:r>
          </a:p>
          <a:p>
            <a:r>
              <a:rPr lang="en-US" dirty="0"/>
              <a:t>You can deliver it and expand our reach! </a:t>
            </a:r>
          </a:p>
          <a:p>
            <a:r>
              <a:rPr lang="en-US" dirty="0"/>
              <a:t>First line from major organizations such as ASAM!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7061" y="1558926"/>
            <a:ext cx="6596739" cy="43513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680" y="6176963"/>
            <a:ext cx="4854400" cy="51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7516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Evidence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CBT 54% vs. 16% Relaxation Therapy vs. 12% Placebo</a:t>
            </a:r>
          </a:p>
          <a:p>
            <a:pPr lvl="1"/>
            <a:r>
              <a:rPr lang="en-US" dirty="0"/>
              <a:t>Wakeup time after sleep onset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2200" y="2692842"/>
            <a:ext cx="6113462" cy="3769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6378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883" y="1825626"/>
            <a:ext cx="4944979" cy="4667250"/>
          </a:xfrm>
        </p:spPr>
        <p:txBody>
          <a:bodyPr>
            <a:normAutofit fontScale="40000" lnSpcReduction="20000"/>
          </a:bodyPr>
          <a:lstStyle/>
          <a:p>
            <a:r>
              <a:rPr lang="en-US" sz="3800" dirty="0"/>
              <a:t>CBT resulted in improved short- and long-term outcomes compared with zopiclone on 3 out of 4 outcome measures. </a:t>
            </a:r>
          </a:p>
          <a:p>
            <a:r>
              <a:rPr lang="en-US" sz="3800" dirty="0"/>
              <a:t>For most outcomes, </a:t>
            </a:r>
            <a:r>
              <a:rPr lang="en-US" sz="3800" dirty="0" err="1"/>
              <a:t>zopiclone</a:t>
            </a:r>
            <a:r>
              <a:rPr lang="en-US" sz="3800" dirty="0"/>
              <a:t> did not differ from placebo.</a:t>
            </a:r>
          </a:p>
          <a:p>
            <a:r>
              <a:rPr lang="en-US" sz="3800" dirty="0"/>
              <a:t>Participants receiving CBT improved their sleep efficiency from 81.4%at pretreatment to 90.1% at 6-month follow-up compared with a decrease from 82.3% to 81.9% in the </a:t>
            </a:r>
            <a:r>
              <a:rPr lang="en-US" sz="3800" dirty="0" err="1"/>
              <a:t>zopiclone</a:t>
            </a:r>
            <a:r>
              <a:rPr lang="en-US" sz="3800" dirty="0"/>
              <a:t> group. </a:t>
            </a:r>
          </a:p>
          <a:p>
            <a:r>
              <a:rPr lang="en-US" sz="3800" dirty="0"/>
              <a:t>Participants in the CBT group spent much more time in slow-wave sleep (stages 3 and 4) compared with those in other groups, and spent less time awake during the night. Total sleep time was similar in all 3 groups; at 6 months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i="1" dirty="0"/>
              <a:t>JAMA. 2006;295:2851-2858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9562" y="1825625"/>
            <a:ext cx="6238875" cy="39909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65125"/>
            <a:ext cx="5092700" cy="1277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5636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34125"/>
            <a:ext cx="10515600" cy="3842837"/>
          </a:xfrm>
        </p:spPr>
        <p:txBody>
          <a:bodyPr/>
          <a:lstStyle/>
          <a:p>
            <a:r>
              <a:rPr lang="en-US" dirty="0"/>
              <a:t>6 weeks: </a:t>
            </a:r>
          </a:p>
          <a:p>
            <a:pPr lvl="1"/>
            <a:r>
              <a:rPr lang="en-US" dirty="0"/>
              <a:t>CBT: 60% response vs. </a:t>
            </a:r>
            <a:r>
              <a:rPr lang="en-US" dirty="0" err="1"/>
              <a:t>CBT+ambien</a:t>
            </a:r>
            <a:r>
              <a:rPr lang="en-US" dirty="0"/>
              <a:t> 61%; same remission (~40%)</a:t>
            </a:r>
          </a:p>
          <a:p>
            <a:r>
              <a:rPr lang="en-US" dirty="0"/>
              <a:t> 6 months: </a:t>
            </a:r>
          </a:p>
          <a:p>
            <a:pPr lvl="1"/>
            <a:r>
              <a:rPr lang="en-US" dirty="0"/>
              <a:t>Combination vs. CBT remission: 56% vs 43% remission</a:t>
            </a:r>
          </a:p>
          <a:p>
            <a:r>
              <a:rPr lang="en-US" dirty="0"/>
              <a:t>&gt;6 months: </a:t>
            </a:r>
          </a:p>
          <a:p>
            <a:pPr lvl="1"/>
            <a:r>
              <a:rPr lang="en-US" dirty="0"/>
              <a:t>Combination 42% vs CBT alone 68% remission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5731" y="91300"/>
            <a:ext cx="6840537" cy="173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9546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85B1C-149B-400E-8F2E-78CE22E36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F4CC34-D9BB-427F-AD77-A72D26F196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38" y="413372"/>
            <a:ext cx="11539661" cy="4912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97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3886200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Meds are probably not benign.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8887" y="442913"/>
            <a:ext cx="6915150" cy="19335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0962" y="2913062"/>
            <a:ext cx="9363075" cy="38004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8600" y="2376488"/>
            <a:ext cx="96012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737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7BD4E7-B5D2-4A46-95D8-CEFAF54D0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E2A613F-AEB1-458E-9837-D305D6FA9B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4017"/>
              </p:ext>
            </p:extLst>
          </p:nvPr>
        </p:nvGraphicFramePr>
        <p:xfrm>
          <a:off x="337624" y="2154571"/>
          <a:ext cx="11380764" cy="13716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405576">
                  <a:extLst>
                    <a:ext uri="{9D8B030D-6E8A-4147-A177-3AD203B41FA5}">
                      <a16:colId xmlns:a16="http://schemas.microsoft.com/office/drawing/2014/main" val="3624517201"/>
                    </a:ext>
                  </a:extLst>
                </a:gridCol>
                <a:gridCol w="8975188">
                  <a:extLst>
                    <a:ext uri="{9D8B030D-6E8A-4147-A177-3AD203B41FA5}">
                      <a16:colId xmlns:a16="http://schemas.microsoft.com/office/drawing/2014/main" val="24561574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Knowledge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Didactics (30 min)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74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Skills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illustrations (Large group- 30 to 60 min) 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/>
                        <a:t>Q&amp;A (15 min)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51714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97398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Treatment: 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b="1" dirty="0"/>
              <a:t>Targets: </a:t>
            </a:r>
          </a:p>
          <a:p>
            <a:pPr lvl="1"/>
            <a:r>
              <a:rPr lang="en-US" sz="4400" b="1" u="sng" dirty="0"/>
              <a:t>Cognitive:</a:t>
            </a:r>
            <a:r>
              <a:rPr lang="en-US" sz="4400" b="1" dirty="0"/>
              <a:t> </a:t>
            </a:r>
            <a:r>
              <a:rPr lang="en-US" sz="4400" dirty="0"/>
              <a:t>dysfunctional thoughts </a:t>
            </a:r>
          </a:p>
          <a:p>
            <a:pPr lvl="1"/>
            <a:r>
              <a:rPr lang="en-US" sz="4400" b="1" u="sng" dirty="0"/>
              <a:t>Behavioral:</a:t>
            </a:r>
            <a:r>
              <a:rPr lang="en-US" sz="4400" dirty="0"/>
              <a:t> the way someone sleeps that throws off the synchrony between Process C and Process S</a:t>
            </a:r>
          </a:p>
        </p:txBody>
      </p:sp>
    </p:spTree>
    <p:extLst>
      <p:ext uri="{BB962C8B-B14F-4D97-AF65-F5344CB8AC3E}">
        <p14:creationId xmlns:p14="http://schemas.microsoft.com/office/powerpoint/2010/main" val="14157881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026" name="Picture 2" descr="C:\Users\Vincent.Capaldi\Desktop\CBT\cbtcycle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2" b="3460"/>
          <a:stretch/>
        </p:blipFill>
        <p:spPr bwMode="auto">
          <a:xfrm>
            <a:off x="1663700" y="405672"/>
            <a:ext cx="8082697" cy="57009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24549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3563"/>
          </a:xfrm>
        </p:spPr>
        <p:txBody>
          <a:bodyPr>
            <a:normAutofit/>
          </a:bodyPr>
          <a:lstStyle/>
          <a:p>
            <a:r>
              <a:rPr lang="en-US" sz="2800" dirty="0"/>
              <a:t>Dysfunctional Beliefs and Attitudes about sleep </a:t>
            </a:r>
          </a:p>
        </p:txBody>
      </p:sp>
      <p:sp>
        <p:nvSpPr>
          <p:cNvPr id="4" name="Rectangular Callout 3"/>
          <p:cNvSpPr/>
          <p:nvPr/>
        </p:nvSpPr>
        <p:spPr>
          <a:xfrm>
            <a:off x="139700" y="1521619"/>
            <a:ext cx="2082800" cy="1346200"/>
          </a:xfrm>
          <a:prstGeom prst="wedgeRectCallou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 need 8 hours of sleep to feel refreshed and function well during the day.</a:t>
            </a:r>
          </a:p>
        </p:txBody>
      </p:sp>
      <p:sp>
        <p:nvSpPr>
          <p:cNvPr id="5" name="Rectangular Callout 4"/>
          <p:cNvSpPr/>
          <p:nvPr/>
        </p:nvSpPr>
        <p:spPr>
          <a:xfrm>
            <a:off x="9093200" y="5167312"/>
            <a:ext cx="2425700" cy="1346200"/>
          </a:xfrm>
          <a:prstGeom prst="wedgeRectCallou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When I sleep poorly on one night, I know that it will disturb my sleep schedule for the whole week.</a:t>
            </a:r>
          </a:p>
        </p:txBody>
      </p:sp>
      <p:sp>
        <p:nvSpPr>
          <p:cNvPr id="6" name="Rectangular Callout 5"/>
          <p:cNvSpPr/>
          <p:nvPr/>
        </p:nvSpPr>
        <p:spPr>
          <a:xfrm>
            <a:off x="3857624" y="4940300"/>
            <a:ext cx="2809875" cy="1397000"/>
          </a:xfrm>
          <a:prstGeom prst="wedgeRectCallou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When I feel irritable, depressed, or anxious during the day, it is mostly because I did not sleep well the night before.</a:t>
            </a:r>
          </a:p>
        </p:txBody>
      </p:sp>
      <p:sp>
        <p:nvSpPr>
          <p:cNvPr id="7" name="Rectangular Callout 6"/>
          <p:cNvSpPr/>
          <p:nvPr/>
        </p:nvSpPr>
        <p:spPr>
          <a:xfrm>
            <a:off x="7004050" y="3644900"/>
            <a:ext cx="2197100" cy="2019300"/>
          </a:xfrm>
          <a:prstGeom prst="wedgeRectCallou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 order to be alert and function well during the day, I am better off taking a sleeping pill rather than having a poor night’s sleep.</a:t>
            </a:r>
          </a:p>
        </p:txBody>
      </p:sp>
      <p:sp>
        <p:nvSpPr>
          <p:cNvPr id="8" name="Rectangular Callout 7"/>
          <p:cNvSpPr/>
          <p:nvPr/>
        </p:nvSpPr>
        <p:spPr>
          <a:xfrm>
            <a:off x="4286250" y="2787650"/>
            <a:ext cx="2209800" cy="1866900"/>
          </a:xfrm>
          <a:prstGeom prst="wedgeRectCallou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After a poor night’s sleep, I know that it will interfere with my daily activities on the next day.</a:t>
            </a:r>
          </a:p>
        </p:txBody>
      </p:sp>
      <p:sp>
        <p:nvSpPr>
          <p:cNvPr id="9" name="Rectangular Callout 8"/>
          <p:cNvSpPr/>
          <p:nvPr/>
        </p:nvSpPr>
        <p:spPr>
          <a:xfrm>
            <a:off x="711200" y="5167312"/>
            <a:ext cx="2082800" cy="1346200"/>
          </a:xfrm>
          <a:prstGeom prst="wedgeRectCallou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 am worried that I may lose control over my abilities to sleep.</a:t>
            </a:r>
          </a:p>
        </p:txBody>
      </p:sp>
      <p:sp>
        <p:nvSpPr>
          <p:cNvPr id="10" name="Rectangular Callout 9"/>
          <p:cNvSpPr/>
          <p:nvPr/>
        </p:nvSpPr>
        <p:spPr>
          <a:xfrm>
            <a:off x="9626600" y="3149600"/>
            <a:ext cx="2235200" cy="1790700"/>
          </a:xfrm>
          <a:prstGeom prst="wedgeRectCallou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 am concerned that chronic insomnia may have serious consequences for my physical health.</a:t>
            </a:r>
          </a:p>
        </p:txBody>
      </p:sp>
      <p:sp>
        <p:nvSpPr>
          <p:cNvPr id="11" name="Rectangular Callout 10"/>
          <p:cNvSpPr/>
          <p:nvPr/>
        </p:nvSpPr>
        <p:spPr>
          <a:xfrm>
            <a:off x="8559800" y="933450"/>
            <a:ext cx="3302000" cy="1866900"/>
          </a:xfrm>
          <a:prstGeom prst="wedgeRectCallou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When I do not get proper amount of sleep on a given night, I need to catch up on the next day by napping or on the next night by sleeping longer.</a:t>
            </a:r>
          </a:p>
        </p:txBody>
      </p:sp>
      <p:sp>
        <p:nvSpPr>
          <p:cNvPr id="12" name="Rectangular Callout 11"/>
          <p:cNvSpPr/>
          <p:nvPr/>
        </p:nvSpPr>
        <p:spPr>
          <a:xfrm>
            <a:off x="1390650" y="3308350"/>
            <a:ext cx="2082800" cy="1346200"/>
          </a:xfrm>
          <a:prstGeom prst="wedgeRectCallou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 can’t ever predict whether I will have a good or poor night’s sleep.</a:t>
            </a:r>
          </a:p>
        </p:txBody>
      </p:sp>
      <p:sp>
        <p:nvSpPr>
          <p:cNvPr id="13" name="Rectangular Callout 12"/>
          <p:cNvSpPr/>
          <p:nvPr/>
        </p:nvSpPr>
        <p:spPr>
          <a:xfrm>
            <a:off x="2603500" y="848519"/>
            <a:ext cx="2400300" cy="1346200"/>
          </a:xfrm>
          <a:prstGeom prst="wedgeRectCallou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 feel that insomnia is ruining my ability to enjoy life and prevents me from doing what I want.</a:t>
            </a:r>
          </a:p>
        </p:txBody>
      </p:sp>
      <p:sp>
        <p:nvSpPr>
          <p:cNvPr id="14" name="Rectangular Callout 13"/>
          <p:cNvSpPr/>
          <p:nvPr/>
        </p:nvSpPr>
        <p:spPr>
          <a:xfrm>
            <a:off x="6108700" y="1092994"/>
            <a:ext cx="2298700" cy="1346200"/>
          </a:xfrm>
          <a:prstGeom prst="wedgeRectCallou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Without an adequate night’s sleep, I can hardly function the next day.</a:t>
            </a:r>
          </a:p>
        </p:txBody>
      </p:sp>
    </p:spTree>
    <p:extLst>
      <p:ext uri="{BB962C8B-B14F-4D97-AF65-F5344CB8AC3E}">
        <p14:creationId xmlns:p14="http://schemas.microsoft.com/office/powerpoint/2010/main" val="3539262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DON’T think of a PINK Elephant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0462" y="1938337"/>
            <a:ext cx="4791075" cy="3819525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50800" dir="5400000" algn="ctr" rotWithShape="0">
              <a:srgbClr val="000000">
                <a:alpha val="80000"/>
              </a:srgbClr>
            </a:outerShdw>
            <a:softEdge rad="127000"/>
          </a:effectLst>
          <a:scene3d>
            <a:camera prst="orthographicFront">
              <a:rot lat="0" lon="1500000" rev="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8798513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Dysfunctional Behaviors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269" y="1690688"/>
            <a:ext cx="9355930" cy="43513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8650" y="365125"/>
            <a:ext cx="4324350" cy="24193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080903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be 3"/>
          <p:cNvSpPr/>
          <p:nvPr/>
        </p:nvSpPr>
        <p:spPr>
          <a:xfrm>
            <a:off x="1663700" y="534988"/>
            <a:ext cx="3454400" cy="3238500"/>
          </a:xfrm>
          <a:prstGeom prst="cub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Dysfunctional </a:t>
            </a:r>
          </a:p>
          <a:p>
            <a:pPr algn="ctr"/>
            <a:r>
              <a:rPr lang="en-US" dirty="0"/>
              <a:t>Thoughts</a:t>
            </a:r>
          </a:p>
        </p:txBody>
      </p:sp>
      <p:sp>
        <p:nvSpPr>
          <p:cNvPr id="5" name="Cube 4"/>
          <p:cNvSpPr/>
          <p:nvPr/>
        </p:nvSpPr>
        <p:spPr>
          <a:xfrm>
            <a:off x="7518400" y="534988"/>
            <a:ext cx="3454400" cy="32385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Dysfunctional </a:t>
            </a:r>
          </a:p>
          <a:p>
            <a:pPr algn="ctr"/>
            <a:r>
              <a:rPr lang="en-US" dirty="0"/>
              <a:t>Behaviors</a:t>
            </a:r>
          </a:p>
        </p:txBody>
      </p:sp>
      <p:sp>
        <p:nvSpPr>
          <p:cNvPr id="6" name="Lightning Bolt 5"/>
          <p:cNvSpPr/>
          <p:nvPr/>
        </p:nvSpPr>
        <p:spPr>
          <a:xfrm>
            <a:off x="3632200" y="3943349"/>
            <a:ext cx="1701800" cy="1187449"/>
          </a:xfrm>
          <a:prstGeom prst="lightningBol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ightning Bolt 6"/>
          <p:cNvSpPr/>
          <p:nvPr/>
        </p:nvSpPr>
        <p:spPr>
          <a:xfrm rot="6201613">
            <a:off x="6286500" y="3943350"/>
            <a:ext cx="1701800" cy="1187449"/>
          </a:xfrm>
          <a:prstGeom prst="lightningBol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lowchart: Magnetic Disk 7"/>
          <p:cNvSpPr/>
          <p:nvPr/>
        </p:nvSpPr>
        <p:spPr>
          <a:xfrm>
            <a:off x="3524674" y="5135561"/>
            <a:ext cx="4279476" cy="1511302"/>
          </a:xfrm>
          <a:prstGeom prst="flowChartMagneticDisk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Negative Effects on </a:t>
            </a:r>
          </a:p>
          <a:p>
            <a:pPr algn="ctr"/>
            <a:r>
              <a:rPr lang="en-US" dirty="0"/>
              <a:t>Process S &amp; C</a:t>
            </a:r>
          </a:p>
          <a:p>
            <a:pPr algn="ctr"/>
            <a:r>
              <a:rPr lang="en-US" dirty="0"/>
              <a:t>YOUR SLEEP DRIVE!</a:t>
            </a:r>
          </a:p>
        </p:txBody>
      </p:sp>
    </p:spTree>
    <p:extLst>
      <p:ext uri="{BB962C8B-B14F-4D97-AF65-F5344CB8AC3E}">
        <p14:creationId xmlns:p14="http://schemas.microsoft.com/office/powerpoint/2010/main" val="1943355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48148E-6 L 0.09766 0.01204 C 0.14128 0.01759 0.19493 0.03264 0.19467 0.03958 L 0.19402 0.05556 " pathEditMode="relative" rAng="240000" ptsTypes="AA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01" y="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Increased frustration</a:t>
            </a:r>
          </a:p>
          <a:p>
            <a:r>
              <a:rPr lang="en-US" dirty="0"/>
              <a:t>Increased muscle tension, racing heart</a:t>
            </a:r>
          </a:p>
          <a:p>
            <a:r>
              <a:rPr lang="en-US" dirty="0"/>
              <a:t>Increased stress hormones</a:t>
            </a:r>
          </a:p>
          <a:p>
            <a:r>
              <a:rPr lang="en-US" dirty="0"/>
              <a:t>Similar to FIGHT or FLIGHT response</a:t>
            </a:r>
          </a:p>
        </p:txBody>
      </p:sp>
      <p:sp>
        <p:nvSpPr>
          <p:cNvPr id="4" name="Cube 3"/>
          <p:cNvSpPr/>
          <p:nvPr/>
        </p:nvSpPr>
        <p:spPr>
          <a:xfrm>
            <a:off x="7899400" y="365125"/>
            <a:ext cx="3454400" cy="3238500"/>
          </a:xfrm>
          <a:prstGeom prst="cub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Dysfunctional </a:t>
            </a:r>
          </a:p>
          <a:p>
            <a:pPr algn="ctr"/>
            <a:r>
              <a:rPr lang="en-US" dirty="0"/>
              <a:t>Thoughts</a:t>
            </a:r>
          </a:p>
        </p:txBody>
      </p:sp>
    </p:spTree>
    <p:extLst>
      <p:ext uri="{BB962C8B-B14F-4D97-AF65-F5344CB8AC3E}">
        <p14:creationId xmlns:p14="http://schemas.microsoft.com/office/powerpoint/2010/main" val="41423156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Caffeine/Stimulants</a:t>
            </a:r>
          </a:p>
          <a:p>
            <a:r>
              <a:rPr lang="en-US" dirty="0"/>
              <a:t>Exercise close to bedtime</a:t>
            </a:r>
          </a:p>
          <a:p>
            <a:r>
              <a:rPr lang="en-US" dirty="0"/>
              <a:t>Naps</a:t>
            </a:r>
          </a:p>
          <a:p>
            <a:r>
              <a:rPr lang="en-US" dirty="0"/>
              <a:t>Lack of physical activity during the day</a:t>
            </a:r>
          </a:p>
          <a:p>
            <a:r>
              <a:rPr lang="en-US" dirty="0"/>
              <a:t>Stimulating activities in bed: smartphones, TV, bright lights</a:t>
            </a:r>
          </a:p>
          <a:p>
            <a:r>
              <a:rPr lang="en-US" dirty="0"/>
              <a:t>Inappropriate temperature </a:t>
            </a:r>
          </a:p>
          <a:p>
            <a:r>
              <a:rPr lang="en-US" dirty="0"/>
              <a:t>Trying to sleep more than the body wants</a:t>
            </a:r>
          </a:p>
          <a:p>
            <a:endParaRPr lang="en-US" dirty="0"/>
          </a:p>
        </p:txBody>
      </p:sp>
      <p:sp>
        <p:nvSpPr>
          <p:cNvPr id="4" name="Cube 3"/>
          <p:cNvSpPr/>
          <p:nvPr/>
        </p:nvSpPr>
        <p:spPr>
          <a:xfrm>
            <a:off x="7518400" y="534988"/>
            <a:ext cx="3454400" cy="32385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Dysfunctional </a:t>
            </a:r>
          </a:p>
          <a:p>
            <a:pPr algn="ctr"/>
            <a:r>
              <a:rPr lang="en-US" dirty="0"/>
              <a:t>Behaviors</a:t>
            </a:r>
          </a:p>
        </p:txBody>
      </p:sp>
    </p:spTree>
    <p:extLst>
      <p:ext uri="{BB962C8B-B14F-4D97-AF65-F5344CB8AC3E}">
        <p14:creationId xmlns:p14="http://schemas.microsoft.com/office/powerpoint/2010/main" val="415504936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Nuts and Bolts of our Treatment Approach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3015" y="2324894"/>
            <a:ext cx="5025970" cy="3352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427193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B142495-4F5A-4E75-B070-650A9AB412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5046" y="0"/>
            <a:ext cx="4620698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DEADAAB-7225-4177-994D-F4F8211A7C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52" y="246645"/>
            <a:ext cx="6096000" cy="249464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94355968-52D3-4C92-8D27-2CFCFE05B9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072450"/>
              </p:ext>
            </p:extLst>
          </p:nvPr>
        </p:nvGraphicFramePr>
        <p:xfrm>
          <a:off x="275388" y="3753853"/>
          <a:ext cx="6823243" cy="283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08464">
                  <a:extLst>
                    <a:ext uri="{9D8B030D-6E8A-4147-A177-3AD203B41FA5}">
                      <a16:colId xmlns:a16="http://schemas.microsoft.com/office/drawing/2014/main" val="1550622931"/>
                    </a:ext>
                  </a:extLst>
                </a:gridCol>
                <a:gridCol w="5214779">
                  <a:extLst>
                    <a:ext uri="{9D8B030D-6E8A-4147-A177-3AD203B41FA5}">
                      <a16:colId xmlns:a16="http://schemas.microsoft.com/office/drawing/2014/main" val="3458235775"/>
                    </a:ext>
                  </a:extLst>
                </a:gridCol>
              </a:tblGrid>
              <a:tr h="377613">
                <a:tc>
                  <a:txBody>
                    <a:bodyPr/>
                    <a:lstStyle/>
                    <a:p>
                      <a:r>
                        <a:rPr lang="en-US" sz="2400" dirty="0"/>
                        <a:t>Ends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Improve sleep without medications or significant expertise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4730140"/>
                  </a:ext>
                </a:extLst>
              </a:tr>
              <a:tr h="377613">
                <a:tc>
                  <a:txBody>
                    <a:bodyPr/>
                    <a:lstStyle/>
                    <a:p>
                      <a:r>
                        <a:rPr lang="en-US" sz="2400" dirty="0"/>
                        <a:t>Ways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Develop protocol (checklist based) and new system of delivery-of-care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8044982"/>
                  </a:ext>
                </a:extLst>
              </a:tr>
              <a:tr h="377613">
                <a:tc>
                  <a:txBody>
                    <a:bodyPr/>
                    <a:lstStyle/>
                    <a:p>
                      <a:r>
                        <a:rPr lang="en-US" sz="2400" dirty="0"/>
                        <a:t>Means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Provider Extenders with minimal supervision (68W were used in this project)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17775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6670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400" y="200025"/>
            <a:ext cx="10515600" cy="815975"/>
          </a:xfrm>
        </p:spPr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2001328"/>
            <a:ext cx="11404600" cy="4602672"/>
          </a:xfrm>
        </p:spPr>
        <p:txBody>
          <a:bodyPr>
            <a:noAutofit/>
          </a:bodyPr>
          <a:lstStyle/>
          <a:p>
            <a:r>
              <a:rPr lang="en-US" sz="2200" dirty="0"/>
              <a:t>Explain Process C and Process S’ role in sleep maintenance.</a:t>
            </a:r>
          </a:p>
          <a:p>
            <a:r>
              <a:rPr lang="en-US" sz="2200" dirty="0"/>
              <a:t>Demonstrate assessment of sleep behavior using the Initial Sleep Intake Form.</a:t>
            </a:r>
          </a:p>
          <a:p>
            <a:r>
              <a:rPr lang="en-US" sz="2200" dirty="0"/>
              <a:t>Demonstrate the skill to write initial and follow-up sleep prescription using provided forms.</a:t>
            </a:r>
          </a:p>
          <a:p>
            <a:r>
              <a:rPr lang="en-US" sz="2200" dirty="0"/>
              <a:t>Explain initial sleep psychoeducation for patient suffering with sleep problems.</a:t>
            </a:r>
          </a:p>
          <a:p>
            <a:r>
              <a:rPr lang="en-US" sz="2200" dirty="0"/>
              <a:t>Demonstrate your ability to use the Dysfunctional Belief Challenge Scripts. </a:t>
            </a:r>
          </a:p>
          <a:p>
            <a:r>
              <a:rPr lang="en-US" sz="2200" dirty="0"/>
              <a:t>Demonstrate the use of provided Checklists to manage patients with sleep problems.</a:t>
            </a:r>
          </a:p>
        </p:txBody>
      </p:sp>
    </p:spTree>
    <p:extLst>
      <p:ext uri="{BB962C8B-B14F-4D97-AF65-F5344CB8AC3E}">
        <p14:creationId xmlns:p14="http://schemas.microsoft.com/office/powerpoint/2010/main" val="155745074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CFBB22D-BAFC-48A7-8934-DDFD5E5848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521"/>
            <a:ext cx="12192000" cy="6348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8906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C17DB5B-2A2B-4BFC-8282-58C09F5448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5818" y="0"/>
            <a:ext cx="63203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14259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Patient Packet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3E1A892-D42F-4230-96EC-17A0554E8F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8580" y="2027321"/>
            <a:ext cx="6034839" cy="3943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76468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Provider’s Packet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EC8786C-535F-4891-9295-F21FF60481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3409" y="1842336"/>
            <a:ext cx="54673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08402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8932" y="228019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Let’s review the process and the content at rapid speed using the checklist</a:t>
            </a:r>
          </a:p>
        </p:txBody>
      </p:sp>
    </p:spTree>
    <p:extLst>
      <p:ext uri="{BB962C8B-B14F-4D97-AF65-F5344CB8AC3E}">
        <p14:creationId xmlns:p14="http://schemas.microsoft.com/office/powerpoint/2010/main" val="214854487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1B560DD-8161-675E-04CD-A995E21E3D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862012"/>
            <a:ext cx="106775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07717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E182B9-C520-94F5-1E4B-B62A5BF86F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3812"/>
            <a:ext cx="10496550" cy="681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11444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BFC20-07F6-4EC4-89E4-52976A6DA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02209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Sleep Intake Form Review</a:t>
            </a:r>
          </a:p>
        </p:txBody>
      </p:sp>
    </p:spTree>
    <p:extLst>
      <p:ext uri="{BB962C8B-B14F-4D97-AF65-F5344CB8AC3E}">
        <p14:creationId xmlns:p14="http://schemas.microsoft.com/office/powerpoint/2010/main" val="28512345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BFC20-07F6-4EC4-89E4-52976A6DA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0220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Patient and Provider Psychoeducation Slides Review</a:t>
            </a:r>
          </a:p>
        </p:txBody>
      </p:sp>
    </p:spTree>
    <p:extLst>
      <p:ext uri="{BB962C8B-B14F-4D97-AF65-F5344CB8AC3E}">
        <p14:creationId xmlns:p14="http://schemas.microsoft.com/office/powerpoint/2010/main" val="148780224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BFC20-07F6-4EC4-89E4-52976A6DA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02209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Initial Sleep Prescription Form</a:t>
            </a:r>
            <a:br>
              <a:rPr lang="en-US" dirty="0"/>
            </a:br>
            <a:r>
              <a:rPr lang="en-US" dirty="0"/>
              <a:t>&amp; </a:t>
            </a:r>
            <a:br>
              <a:rPr lang="en-US" dirty="0"/>
            </a:br>
            <a:r>
              <a:rPr lang="en-US" dirty="0"/>
              <a:t>Rules for Sleep</a:t>
            </a:r>
          </a:p>
        </p:txBody>
      </p:sp>
    </p:spTree>
    <p:extLst>
      <p:ext uri="{BB962C8B-B14F-4D97-AF65-F5344CB8AC3E}">
        <p14:creationId xmlns:p14="http://schemas.microsoft.com/office/powerpoint/2010/main" val="37867515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87CCD-F0F7-47D2-1127-AC1121901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start with a vignette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1DFDD8-FD92-E462-C84F-97E8FB6027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0" y="1690688"/>
            <a:ext cx="5022850" cy="4351338"/>
          </a:xfrm>
        </p:spPr>
        <p:txBody>
          <a:bodyPr>
            <a:normAutofit/>
          </a:bodyPr>
          <a:lstStyle/>
          <a:p>
            <a:pPr marL="228600" indent="-228600" algn="l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ts val="2400"/>
              <a:buFont typeface="Arial" panose="020B0604020202020204" pitchFamily="34" charset="0"/>
              <a:buChar char="•"/>
            </a:pPr>
            <a:r>
              <a:rPr lang="en-US" sz="1800" kern="12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Options: </a:t>
            </a:r>
            <a:endParaRPr lang="en-US" sz="1800" dirty="0">
              <a:effectLst/>
            </a:endParaRPr>
          </a:p>
          <a:p>
            <a:pPr marL="228600" indent="-228600" algn="l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sz="1800" kern="12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1. Trazodone</a:t>
            </a:r>
            <a:endParaRPr lang="en-US" dirty="0">
              <a:effectLst/>
            </a:endParaRPr>
          </a:p>
          <a:p>
            <a:pPr marL="228600" indent="-228600" algn="l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sz="1800" kern="12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2. Ambien or Ambien CR</a:t>
            </a:r>
            <a:endParaRPr lang="en-US" dirty="0">
              <a:effectLst/>
            </a:endParaRPr>
          </a:p>
          <a:p>
            <a:pPr marL="228600" indent="-228600" algn="l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sz="1800" kern="12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3. Lunesta</a:t>
            </a:r>
            <a:endParaRPr lang="en-US" dirty="0">
              <a:effectLst/>
            </a:endParaRPr>
          </a:p>
          <a:p>
            <a:pPr marL="228600" indent="-228600" algn="l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sz="1800" kern="12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4. Doxepin</a:t>
            </a:r>
            <a:endParaRPr lang="en-US" dirty="0">
              <a:effectLst/>
            </a:endParaRPr>
          </a:p>
          <a:p>
            <a:r>
              <a:rPr lang="en-US" sz="1800" kern="12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5. Hydroxyzine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BE021D-C46E-3B02-DC58-CD3CC320CDDC}"/>
              </a:ext>
            </a:extLst>
          </p:cNvPr>
          <p:cNvSpPr txBox="1">
            <a:spLocks/>
          </p:cNvSpPr>
          <p:nvPr/>
        </p:nvSpPr>
        <p:spPr>
          <a:xfrm>
            <a:off x="990600" y="1978025"/>
            <a:ext cx="50228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28 </a:t>
            </a:r>
            <a:r>
              <a:rPr lang="en-US" dirty="0" err="1"/>
              <a:t>yo</a:t>
            </a:r>
            <a:r>
              <a:rPr lang="en-US" dirty="0"/>
              <a:t> male </a:t>
            </a:r>
          </a:p>
          <a:p>
            <a:r>
              <a:rPr lang="en-US" dirty="0"/>
              <a:t>3 months of initial insomnia</a:t>
            </a:r>
          </a:p>
          <a:p>
            <a:r>
              <a:rPr lang="en-US" dirty="0"/>
              <a:t>Bed: 2030</a:t>
            </a:r>
          </a:p>
          <a:p>
            <a:r>
              <a:rPr lang="en-US" dirty="0"/>
              <a:t>Asleep: 2300</a:t>
            </a:r>
          </a:p>
          <a:p>
            <a:r>
              <a:rPr lang="en-US" dirty="0"/>
              <a:t>Wakeup: 0600</a:t>
            </a:r>
          </a:p>
          <a:p>
            <a:r>
              <a:rPr lang="en-US" dirty="0"/>
              <a:t>Alcohol or gummies help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13513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BFC20-07F6-4EC4-89E4-52976A6DA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726" y="505326"/>
            <a:ext cx="11562348" cy="4247147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Review DBAS-16 (Intake Form) and Challenge Dysfunctional Beliefs (Scripts Packet) </a:t>
            </a:r>
          </a:p>
        </p:txBody>
      </p:sp>
    </p:spTree>
    <p:extLst>
      <p:ext uri="{BB962C8B-B14F-4D97-AF65-F5344CB8AC3E}">
        <p14:creationId xmlns:p14="http://schemas.microsoft.com/office/powerpoint/2010/main" val="286405049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BFC20-07F6-4EC4-89E4-52976A6DA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02209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Constructive Worry Form &amp; Sleep Log Form</a:t>
            </a:r>
          </a:p>
        </p:txBody>
      </p:sp>
    </p:spTree>
    <p:extLst>
      <p:ext uri="{BB962C8B-B14F-4D97-AF65-F5344CB8AC3E}">
        <p14:creationId xmlns:p14="http://schemas.microsoft.com/office/powerpoint/2010/main" val="189878376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BFC20-07F6-4EC4-89E4-52976A6DA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02209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Sleep Intake Form Review</a:t>
            </a:r>
          </a:p>
        </p:txBody>
      </p:sp>
    </p:spTree>
    <p:extLst>
      <p:ext uri="{BB962C8B-B14F-4D97-AF65-F5344CB8AC3E}">
        <p14:creationId xmlns:p14="http://schemas.microsoft.com/office/powerpoint/2010/main" val="44859145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8F21285-3527-2142-B2FD-4694AC0438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47625"/>
            <a:ext cx="10772775" cy="676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27294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BFC20-07F6-4EC4-89E4-52976A6DA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02209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Follow-Up Sleep Intake &amp; Prescription Form Review</a:t>
            </a:r>
          </a:p>
        </p:txBody>
      </p:sp>
    </p:spTree>
    <p:extLst>
      <p:ext uri="{BB962C8B-B14F-4D97-AF65-F5344CB8AC3E}">
        <p14:creationId xmlns:p14="http://schemas.microsoft.com/office/powerpoint/2010/main" val="419856668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Small Group Hands-On Training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3015" y="2324894"/>
            <a:ext cx="5025970" cy="3352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07462716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61E3C-AFCE-48E0-A247-890C7910C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Procedure for Small Group Case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923B3-163D-46EE-9B31-BED3488C06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Pair Up</a:t>
            </a:r>
          </a:p>
          <a:p>
            <a:r>
              <a:rPr lang="en-US" dirty="0"/>
              <a:t>One is a provider and one is a patient</a:t>
            </a:r>
          </a:p>
          <a:p>
            <a:r>
              <a:rPr lang="en-US" dirty="0"/>
              <a:t>We will switch roles for the 2</a:t>
            </a:r>
            <a:r>
              <a:rPr lang="en-US" baseline="30000" dirty="0"/>
              <a:t>nd</a:t>
            </a:r>
            <a:r>
              <a:rPr lang="en-US" dirty="0"/>
              <a:t> case</a:t>
            </a:r>
          </a:p>
          <a:p>
            <a:r>
              <a:rPr lang="en-US" dirty="0"/>
              <a:t>Use the provided packets for your role(s) </a:t>
            </a:r>
          </a:p>
        </p:txBody>
      </p:sp>
    </p:spTree>
    <p:extLst>
      <p:ext uri="{BB962C8B-B14F-4D97-AF65-F5344CB8AC3E}">
        <p14:creationId xmlns:p14="http://schemas.microsoft.com/office/powerpoint/2010/main" val="177156760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2B304A8-7C1B-FE20-790A-624BE8D738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– Initial 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F3559F6-7033-67B8-5515-1EEFB78907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Will review intake form (initial) </a:t>
            </a:r>
          </a:p>
        </p:txBody>
      </p:sp>
    </p:spTree>
    <p:extLst>
      <p:ext uri="{BB962C8B-B14F-4D97-AF65-F5344CB8AC3E}">
        <p14:creationId xmlns:p14="http://schemas.microsoft.com/office/powerpoint/2010/main" val="38261019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2B304A8-7C1B-FE20-790A-624BE8D738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– </a:t>
            </a:r>
            <a:r>
              <a:rPr lang="en-US" dirty="0" err="1"/>
              <a:t>Followup</a:t>
            </a:r>
            <a:r>
              <a:rPr lang="en-US" dirty="0"/>
              <a:t> 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F3559F6-7033-67B8-5515-1EEFB78907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to do at f/u visit? </a:t>
            </a:r>
          </a:p>
        </p:txBody>
      </p:sp>
    </p:spTree>
    <p:extLst>
      <p:ext uri="{BB962C8B-B14F-4D97-AF65-F5344CB8AC3E}">
        <p14:creationId xmlns:p14="http://schemas.microsoft.com/office/powerpoint/2010/main" val="42664645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1F6E6-3BA8-4FE9-8191-8A71E8CFBE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Recommendations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AFC0A6-D86F-4C77-8D99-C20E01C57A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Garrison: Print packets as needed or print in bulk</a:t>
            </a:r>
          </a:p>
          <a:p>
            <a:r>
              <a:rPr lang="en-US" dirty="0"/>
              <a:t>Deployment: Take bulk copies with you</a:t>
            </a:r>
          </a:p>
          <a:p>
            <a:pPr lvl="1"/>
            <a:r>
              <a:rPr lang="en-US" dirty="0"/>
              <a:t>Provider Packet has everything that the patient packet does so you can replace items for a patient</a:t>
            </a:r>
          </a:p>
          <a:p>
            <a:pPr lvl="1"/>
            <a:r>
              <a:rPr lang="en-US" dirty="0"/>
              <a:t>Provider packets are meant to be reusable, so create binder folder provider packets and take with you</a:t>
            </a:r>
          </a:p>
          <a:p>
            <a:pPr lvl="1"/>
            <a:r>
              <a:rPr lang="en-US" dirty="0"/>
              <a:t>Patient packets can be placed in folders or stapled </a:t>
            </a:r>
          </a:p>
          <a:p>
            <a:pPr lvl="2"/>
            <a:r>
              <a:rPr lang="en-US" dirty="0"/>
              <a:t>Have the patient bring the entire packet to each visit</a:t>
            </a:r>
          </a:p>
          <a:p>
            <a:pPr lvl="1"/>
            <a:r>
              <a:rPr lang="en-US" dirty="0"/>
              <a:t>You can consider tracking each patient’s progress in a spreadsheet as well</a:t>
            </a:r>
          </a:p>
        </p:txBody>
      </p:sp>
    </p:spTree>
    <p:extLst>
      <p:ext uri="{BB962C8B-B14F-4D97-AF65-F5344CB8AC3E}">
        <p14:creationId xmlns:p14="http://schemas.microsoft.com/office/powerpoint/2010/main" val="25829279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230C16-3001-44E1-BE92-6CE04E998B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Provider and Patient Packets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CB4A7B-74B2-435A-89C5-01EF9D61E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5900"/>
            <a:ext cx="10515600" cy="4691063"/>
          </a:xfrm>
        </p:spPr>
        <p:txBody>
          <a:bodyPr>
            <a:normAutofit/>
          </a:bodyPr>
          <a:lstStyle/>
          <a:p>
            <a:r>
              <a:rPr lang="en-US" dirty="0"/>
              <a:t>Process depends on checklist and associated packets </a:t>
            </a:r>
          </a:p>
          <a:p>
            <a:r>
              <a:rPr lang="en-US" dirty="0"/>
              <a:t>Shared with you</a:t>
            </a:r>
          </a:p>
        </p:txBody>
      </p:sp>
    </p:spTree>
    <p:extLst>
      <p:ext uri="{BB962C8B-B14F-4D97-AF65-F5344CB8AC3E}">
        <p14:creationId xmlns:p14="http://schemas.microsoft.com/office/powerpoint/2010/main" val="151733969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64622-9D62-4EE1-A578-EE4499E2D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Evaluation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D1C133-2035-4A64-A835-30B3F2C23F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 will send you a link for evaluation, including certificates for the training</a:t>
            </a:r>
          </a:p>
        </p:txBody>
      </p:sp>
    </p:spTree>
    <p:extLst>
      <p:ext uri="{BB962C8B-B14F-4D97-AF65-F5344CB8AC3E}">
        <p14:creationId xmlns:p14="http://schemas.microsoft.com/office/powerpoint/2010/main" val="187101947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Resources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099B8CB-CDE2-CD5E-49DF-9B9FBFFC5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3907" y="1240146"/>
            <a:ext cx="3835597" cy="53596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32A2077-9641-B46E-D5D0-AE7E5E06F03C}"/>
              </a:ext>
            </a:extLst>
          </p:cNvPr>
          <p:cNvSpPr txBox="1"/>
          <p:nvPr/>
        </p:nvSpPr>
        <p:spPr>
          <a:xfrm>
            <a:off x="579944" y="2201597"/>
            <a:ext cx="60967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Sleep Efficiency Calculator: </a:t>
            </a:r>
          </a:p>
          <a:p>
            <a:endParaRPr lang="en-US" dirty="0"/>
          </a:p>
          <a:p>
            <a:r>
              <a:rPr lang="en-US" b="1" dirty="0"/>
              <a:t>https://www.holisticaremd.com/resources/cbt-insomnia</a:t>
            </a:r>
          </a:p>
        </p:txBody>
      </p:sp>
    </p:spTree>
    <p:extLst>
      <p:ext uri="{BB962C8B-B14F-4D97-AF65-F5344CB8AC3E}">
        <p14:creationId xmlns:p14="http://schemas.microsoft.com/office/powerpoint/2010/main" val="1759950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500" y="2397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8800" dirty="0"/>
              <a:t>DIDACTICS</a:t>
            </a:r>
          </a:p>
        </p:txBody>
      </p:sp>
    </p:spTree>
    <p:extLst>
      <p:ext uri="{BB962C8B-B14F-4D97-AF65-F5344CB8AC3E}">
        <p14:creationId xmlns:p14="http://schemas.microsoft.com/office/powerpoint/2010/main" val="6698683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Insomnia: 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Trouble with falling asleep</a:t>
            </a:r>
          </a:p>
          <a:p>
            <a:r>
              <a:rPr lang="en-US" dirty="0"/>
              <a:t>Trouble with staying asleep</a:t>
            </a:r>
          </a:p>
          <a:p>
            <a:r>
              <a:rPr lang="en-US" dirty="0"/>
              <a:t>Combination of both</a:t>
            </a:r>
          </a:p>
          <a:p>
            <a:r>
              <a:rPr lang="en-US" dirty="0"/>
              <a:t>Dissatisfaction with sleep quantity</a:t>
            </a:r>
          </a:p>
          <a:p>
            <a:r>
              <a:rPr lang="en-US" dirty="0"/>
              <a:t>Dissatisfaction with sleep quality </a:t>
            </a:r>
          </a:p>
          <a:p>
            <a:r>
              <a:rPr lang="en-US" dirty="0"/>
              <a:t>Causes distress or dysfunction</a:t>
            </a:r>
          </a:p>
          <a:p>
            <a:r>
              <a:rPr lang="en-US" dirty="0"/>
              <a:t>Persists for more than 2 weeks </a:t>
            </a:r>
          </a:p>
          <a:p>
            <a:r>
              <a:rPr lang="en-US" dirty="0"/>
              <a:t>Must have ADEQUATE OPPORTUNITY to sleep </a:t>
            </a:r>
          </a:p>
          <a:p>
            <a:r>
              <a:rPr lang="en-US" dirty="0"/>
              <a:t>Not due to substance, mental or medical disorders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69296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2477D-662A-223B-DBC8-036A24BC5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CBT 101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8DC49AA-2700-BB39-7B54-1B57AD2447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909"/>
            <a:ext cx="12192000" cy="6650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8809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1778</TotalTime>
  <Words>1321</Words>
  <Application>Microsoft Office PowerPoint</Application>
  <PresentationFormat>Widescreen</PresentationFormat>
  <Paragraphs>188</Paragraphs>
  <Slides>61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5" baseType="lpstr">
      <vt:lpstr>Arial</vt:lpstr>
      <vt:lpstr>Arial Black</vt:lpstr>
      <vt:lpstr>Calibri</vt:lpstr>
      <vt:lpstr>Office Theme</vt:lpstr>
      <vt:lpstr>Checklist Based CBT Informed Insomnia Treatment</vt:lpstr>
      <vt:lpstr>Disclaimer: </vt:lpstr>
      <vt:lpstr>Agenda</vt:lpstr>
      <vt:lpstr>Objectives</vt:lpstr>
      <vt:lpstr>Let’s start with a vignette</vt:lpstr>
      <vt:lpstr>Provider and Patient Packets</vt:lpstr>
      <vt:lpstr>DIDACTICS</vt:lpstr>
      <vt:lpstr>Insomnia: Definition</vt:lpstr>
      <vt:lpstr>CBT 101 </vt:lpstr>
      <vt:lpstr>PowerPoint Presentation</vt:lpstr>
      <vt:lpstr>What’s CBT-i?</vt:lpstr>
      <vt:lpstr>What is normal sleep? </vt:lpstr>
      <vt:lpstr>PowerPoint Presentation</vt:lpstr>
      <vt:lpstr>PowerPoint Presentation</vt:lpstr>
      <vt:lpstr>PowerPoint Presentation</vt:lpstr>
      <vt:lpstr>Functions of Sleep</vt:lpstr>
      <vt:lpstr>Forces that regulate sleep </vt:lpstr>
      <vt:lpstr>Process C and S working together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Why use Cognitive/Behavioral Treatment? </vt:lpstr>
      <vt:lpstr>Evidence</vt:lpstr>
      <vt:lpstr>PowerPoint Presentation</vt:lpstr>
      <vt:lpstr>PowerPoint Presentation</vt:lpstr>
      <vt:lpstr>PowerPoint Presentation</vt:lpstr>
      <vt:lpstr>Meds are probably not benign. </vt:lpstr>
      <vt:lpstr>The Treatment: Introduction</vt:lpstr>
      <vt:lpstr>PowerPoint Presentation</vt:lpstr>
      <vt:lpstr>Dysfunctional Beliefs and Attitudes about sleep </vt:lpstr>
      <vt:lpstr>DON’T think of a PINK Elephant</vt:lpstr>
      <vt:lpstr>Dysfunctional Behaviors</vt:lpstr>
      <vt:lpstr>PowerPoint Presentation</vt:lpstr>
      <vt:lpstr>PowerPoint Presentation</vt:lpstr>
      <vt:lpstr>PowerPoint Presentation</vt:lpstr>
      <vt:lpstr>The Nuts and Bolts of our Treatment Approach</vt:lpstr>
      <vt:lpstr>PowerPoint Presentation</vt:lpstr>
      <vt:lpstr>PowerPoint Presentation</vt:lpstr>
      <vt:lpstr>PowerPoint Presentation</vt:lpstr>
      <vt:lpstr>Patient Packet</vt:lpstr>
      <vt:lpstr>Provider’s Packet</vt:lpstr>
      <vt:lpstr>Let’s review the process and the content at rapid speed using the checklist</vt:lpstr>
      <vt:lpstr>PowerPoint Presentation</vt:lpstr>
      <vt:lpstr>PowerPoint Presentation</vt:lpstr>
      <vt:lpstr>Sleep Intake Form Review</vt:lpstr>
      <vt:lpstr>Patient and Provider Psychoeducation Slides Review</vt:lpstr>
      <vt:lpstr>Initial Sleep Prescription Form &amp;  Rules for Sleep</vt:lpstr>
      <vt:lpstr>Review DBAS-16 (Intake Form) and Challenge Dysfunctional Beliefs (Scripts Packet) </vt:lpstr>
      <vt:lpstr>Constructive Worry Form &amp; Sleep Log Form</vt:lpstr>
      <vt:lpstr>Sleep Intake Form Review</vt:lpstr>
      <vt:lpstr>PowerPoint Presentation</vt:lpstr>
      <vt:lpstr>Follow-Up Sleep Intake &amp; Prescription Form Review</vt:lpstr>
      <vt:lpstr>Small Group Hands-On Training</vt:lpstr>
      <vt:lpstr>Procedure for Small Group Case</vt:lpstr>
      <vt:lpstr>Case – Initial </vt:lpstr>
      <vt:lpstr>Case – Followup </vt:lpstr>
      <vt:lpstr>Some Recommendations</vt:lpstr>
      <vt:lpstr>Course Evaluation</vt:lpstr>
      <vt:lpstr>Additional Resources</vt:lpstr>
    </vt:vector>
  </TitlesOfParts>
  <Company>United States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Cognitive &amp; Behavioral Treatment for Insomnia</dc:title>
  <dc:creator>AGM</dc:creator>
  <cp:lastModifiedBy>Rohul Amin</cp:lastModifiedBy>
  <cp:revision>147</cp:revision>
  <dcterms:created xsi:type="dcterms:W3CDTF">2015-12-29T06:28:30Z</dcterms:created>
  <dcterms:modified xsi:type="dcterms:W3CDTF">2026-08-12T02:38:47Z</dcterms:modified>
</cp:coreProperties>
</file>