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693" r:id="rId2"/>
    <p:sldMasterId id="2147483703" r:id="rId3"/>
  </p:sldMasterIdLst>
  <p:notesMasterIdLst>
    <p:notesMasterId r:id="rId54"/>
  </p:notesMasterIdLst>
  <p:handoutMasterIdLst>
    <p:handoutMasterId r:id="rId55"/>
  </p:handoutMasterIdLst>
  <p:sldIdLst>
    <p:sldId id="259" r:id="rId4"/>
    <p:sldId id="272" r:id="rId5"/>
    <p:sldId id="304" r:id="rId6"/>
    <p:sldId id="274" r:id="rId7"/>
    <p:sldId id="261" r:id="rId8"/>
    <p:sldId id="798" r:id="rId9"/>
    <p:sldId id="286" r:id="rId10"/>
    <p:sldId id="269" r:id="rId11"/>
    <p:sldId id="302" r:id="rId12"/>
    <p:sldId id="303" r:id="rId13"/>
    <p:sldId id="288" r:id="rId14"/>
    <p:sldId id="779" r:id="rId15"/>
    <p:sldId id="299" r:id="rId16"/>
    <p:sldId id="300" r:id="rId17"/>
    <p:sldId id="301" r:id="rId18"/>
    <p:sldId id="305" r:id="rId19"/>
    <p:sldId id="765" r:id="rId20"/>
    <p:sldId id="767" r:id="rId21"/>
    <p:sldId id="773" r:id="rId22"/>
    <p:sldId id="774" r:id="rId23"/>
    <p:sldId id="769" r:id="rId24"/>
    <p:sldId id="771" r:id="rId25"/>
    <p:sldId id="777" r:id="rId26"/>
    <p:sldId id="778" r:id="rId27"/>
    <p:sldId id="776" r:id="rId28"/>
    <p:sldId id="794" r:id="rId29"/>
    <p:sldId id="795" r:id="rId30"/>
    <p:sldId id="775" r:id="rId31"/>
    <p:sldId id="290" r:id="rId32"/>
    <p:sldId id="780" r:id="rId33"/>
    <p:sldId id="295" r:id="rId34"/>
    <p:sldId id="781" r:id="rId35"/>
    <p:sldId id="297" r:id="rId36"/>
    <p:sldId id="783" r:id="rId37"/>
    <p:sldId id="788" r:id="rId38"/>
    <p:sldId id="789" r:id="rId39"/>
    <p:sldId id="298" r:id="rId40"/>
    <p:sldId id="784" r:id="rId41"/>
    <p:sldId id="785" r:id="rId42"/>
    <p:sldId id="786" r:id="rId43"/>
    <p:sldId id="787" r:id="rId44"/>
    <p:sldId id="792" r:id="rId45"/>
    <p:sldId id="790" r:id="rId46"/>
    <p:sldId id="782" r:id="rId47"/>
    <p:sldId id="294" r:id="rId48"/>
    <p:sldId id="796" r:id="rId49"/>
    <p:sldId id="296" r:id="rId50"/>
    <p:sldId id="791" r:id="rId51"/>
    <p:sldId id="793" r:id="rId52"/>
    <p:sldId id="287" r:id="rId53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sign Guidelines" id="{A21F8DDA-A36B-4C20-AD61-3039A2ED3BD7}">
          <p14:sldIdLst/>
        </p14:section>
        <p14:section name="Template" id="{10EF818B-D046-4E88-9577-89E922407252}">
          <p14:sldIdLst>
            <p14:sldId id="259"/>
            <p14:sldId id="272"/>
            <p14:sldId id="304"/>
            <p14:sldId id="274"/>
            <p14:sldId id="261"/>
            <p14:sldId id="798"/>
            <p14:sldId id="286"/>
            <p14:sldId id="269"/>
            <p14:sldId id="302"/>
            <p14:sldId id="303"/>
            <p14:sldId id="288"/>
            <p14:sldId id="779"/>
            <p14:sldId id="299"/>
            <p14:sldId id="300"/>
            <p14:sldId id="301"/>
            <p14:sldId id="305"/>
            <p14:sldId id="765"/>
            <p14:sldId id="767"/>
            <p14:sldId id="773"/>
            <p14:sldId id="774"/>
            <p14:sldId id="769"/>
            <p14:sldId id="771"/>
            <p14:sldId id="777"/>
            <p14:sldId id="778"/>
            <p14:sldId id="776"/>
            <p14:sldId id="794"/>
            <p14:sldId id="795"/>
            <p14:sldId id="775"/>
            <p14:sldId id="290"/>
            <p14:sldId id="780"/>
            <p14:sldId id="295"/>
            <p14:sldId id="781"/>
            <p14:sldId id="297"/>
            <p14:sldId id="783"/>
            <p14:sldId id="788"/>
            <p14:sldId id="789"/>
            <p14:sldId id="298"/>
            <p14:sldId id="784"/>
            <p14:sldId id="785"/>
            <p14:sldId id="786"/>
            <p14:sldId id="787"/>
            <p14:sldId id="792"/>
            <p14:sldId id="790"/>
            <p14:sldId id="782"/>
            <p14:sldId id="294"/>
            <p14:sldId id="796"/>
            <p14:sldId id="296"/>
            <p14:sldId id="791"/>
            <p14:sldId id="793"/>
            <p14:sldId id="28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8976202-40AD-8D9C-5E1F-F645E73B7F48}" name="Kelly Tuttle" initials="KT" userId="S::ktuttle@acponline.org::f567daaf-1091-4ed8-bcb0-f0669eb36eeb" providerId="AD"/>
  <p188:author id="{880DE211-8AF3-F6B6-FC91-6ED2CDA20100}" name="Miguel Paniagua" initials="MP" userId="S::mpaniagua@acponline.org::cbcdff1e-c06d-481c-92a0-824acab96fe0" providerId="AD"/>
  <p188:author id="{7151BB35-5895-6969-FB9F-FECED1BF3295}" name="Mandy Lawless" initials="ML" userId="S::mlawless@acponline.org::329edae6-bd73-4203-9375-66bcec3f995a" providerId="AD"/>
  <p188:author id="{9B7F9560-3151-22F1-F459-1BFBCDDCC412}" name="Colleen Poole" initials="CP" userId="S::cpoole@acponline.org::bc61cf4c-ec49-48bc-a1f0-8758f5262ff3" providerId="AD"/>
  <p188:author id="{4D20DC78-3D0F-9FD6-743E-0CCB1C582BA9}" name="David Disbrow" initials="DD" userId="S::ddisbrow@acponline.org::145dac0c-48a0-4ce2-97d8-fec69b17b583" providerId="AD"/>
  <p188:author id="{C8A22990-85C6-FCF8-2416-C8E8089E7B77}" name="Elizabeth Nettleton" initials="EN" userId="S::enettleton@acponline.org::ddb6e397-6161-4980-b601-ed3a77179727" providerId="AD"/>
  <p188:author id="{350A6F90-8875-9931-A8A5-68560A328D17}" name="Susan McConomy" initials="SM" userId="S::smcconomy@acponline.org::c5b9d3a1-1527-40ef-935e-f984a7132508" providerId="AD"/>
  <p188:author id="{8433209C-C636-954F-0DD2-1E6F0D4C4C0F}" name="Nick Gogno" initials="NG" userId="S::ngogno@acponline.org::6f255bed-eb93-4135-84d9-7a22e47ac3a5" providerId="AD"/>
  <p188:author id="{239EADF5-018A-541D-903A-78A591631911}" name="Noreen Duffey" initials="ND" userId="S::nduffey@acponline.org::2813d3ca-87a4-4eeb-b418-fce5bdcf766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san McConomy" initials="SM" lastIdx="1" clrIdx="0">
    <p:extLst>
      <p:ext uri="{19B8F6BF-5375-455C-9EA6-DF929625EA0E}">
        <p15:presenceInfo xmlns:p15="http://schemas.microsoft.com/office/powerpoint/2012/main" userId="S::smcconomy@acponline.org::c5b9d3a1-1527-40ef-935e-f984a71325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9FB"/>
    <a:srgbClr val="EDEBE9"/>
    <a:srgbClr val="857291"/>
    <a:srgbClr val="A3C4DB"/>
    <a:srgbClr val="0684AF"/>
    <a:srgbClr val="FA5C67"/>
    <a:srgbClr val="D85669"/>
    <a:srgbClr val="E72235"/>
    <a:srgbClr val="1EB53A"/>
    <a:srgbClr val="00A3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360" autoAdjust="0"/>
  </p:normalViewPr>
  <p:slideViewPr>
    <p:cSldViewPr snapToGrid="0">
      <p:cViewPr varScale="1">
        <p:scale>
          <a:sx n="106" d="100"/>
          <a:sy n="106" d="100"/>
        </p:scale>
        <p:origin x="136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viewProps" Target="viewProps.xml"/><Relationship Id="rId5" Type="http://schemas.openxmlformats.org/officeDocument/2006/relationships/slide" Target="slides/slide2.xml"/><Relationship Id="rId61" Type="http://schemas.microsoft.com/office/2018/10/relationships/authors" Target="author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commentAuthors" Target="commentAuthor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presProps" Target="presProp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3B0EDC4-1B4A-4448-9B27-185FAF2D033F}" type="datetimeFigureOut">
              <a:rPr lang="en-US"/>
              <a:pPr>
                <a:defRPr/>
              </a:pPr>
              <a:t>10/1/2025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96AF862-AD0D-47E8-80B5-F218A80985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033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3FC51CF-80EF-45B7-873F-705AE9506C9F}" type="datetimeFigureOut">
              <a:rPr lang="en-US"/>
              <a:pPr>
                <a:defRPr/>
              </a:pPr>
              <a:t>10/1/2025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90EC1EA-07A0-4FA0-85C5-97754687A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2859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Please include this slide in your presentation and don’t make modifications to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0EC1EA-07A0-4FA0-85C5-97754687AA7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303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Use this slide to clarify generic drug/product name(s) and the branded equivalent(s). Add or remove rows from the table as needed.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E90EC1EA-07A0-4FA0-85C5-97754687AA71}" type="slidenum">
              <a:rPr lang="en-US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248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UK NICE has a guideline from 2019 and none from the American Psychiatric Association.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0EC1EA-07A0-4FA0-85C5-97754687AA7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10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BE196A5-D872-9148-975E-6BEB05223D01}"/>
              </a:ext>
            </a:extLst>
          </p:cNvPr>
          <p:cNvSpPr/>
          <p:nvPr userDrawn="1"/>
        </p:nvSpPr>
        <p:spPr>
          <a:xfrm>
            <a:off x="0" y="0"/>
            <a:ext cx="2925318" cy="68579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E3DD95-174E-C94F-A8DD-3253A9DDC16A}"/>
              </a:ext>
            </a:extLst>
          </p:cNvPr>
          <p:cNvSpPr/>
          <p:nvPr userDrawn="1"/>
        </p:nvSpPr>
        <p:spPr>
          <a:xfrm>
            <a:off x="0" y="1016000"/>
            <a:ext cx="10001839" cy="45618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8DF27D-3D7E-144D-AEBE-EA85738392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698" y="5827776"/>
            <a:ext cx="1737360" cy="76796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C52C5A3-4A25-364D-8403-80A1A1AD3E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376312"/>
            <a:ext cx="7315200" cy="27909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A8EE0DC-4B15-D947-88C8-715A124B4A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9" y="4167212"/>
            <a:ext cx="7315200" cy="103093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496431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4236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9FEDC7A-38C4-A048-9285-D468608059E9}"/>
              </a:ext>
            </a:extLst>
          </p:cNvPr>
          <p:cNvSpPr txBox="1"/>
          <p:nvPr userDrawn="1"/>
        </p:nvSpPr>
        <p:spPr>
          <a:xfrm>
            <a:off x="-3459296" y="-71609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sz="2400" err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C950DBB-1188-C543-AB4D-000FB4A934FA}"/>
              </a:ext>
            </a:extLst>
          </p:cNvPr>
          <p:cNvSpPr/>
          <p:nvPr userDrawn="1"/>
        </p:nvSpPr>
        <p:spPr>
          <a:xfrm>
            <a:off x="0" y="0"/>
            <a:ext cx="8385048" cy="68579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F1F9B40-43D9-1B41-9C74-2019FC097BA4}"/>
              </a:ext>
            </a:extLst>
          </p:cNvPr>
          <p:cNvSpPr/>
          <p:nvPr userDrawn="1"/>
        </p:nvSpPr>
        <p:spPr>
          <a:xfrm>
            <a:off x="0" y="1016000"/>
            <a:ext cx="9950335" cy="45618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8F57B117-E610-3043-9BB8-0A6DC56F94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0051" y="1376312"/>
            <a:ext cx="7315200" cy="27909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245CAE12-65A0-D941-AA78-97F1497216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0051" y="4167212"/>
            <a:ext cx="7315200" cy="103093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C9734CE-99A1-334F-A004-9CB5EB9F56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698" y="5827776"/>
            <a:ext cx="1737360" cy="767963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F846D61C-58D8-0B42-9A9D-59916185A3BE}"/>
              </a:ext>
            </a:extLst>
          </p:cNvPr>
          <p:cNvSpPr/>
          <p:nvPr userDrawn="1"/>
        </p:nvSpPr>
        <p:spPr>
          <a:xfrm rot="5400000">
            <a:off x="-833" y="1774767"/>
            <a:ext cx="914400" cy="457200"/>
          </a:xfrm>
          <a:prstGeom prst="rect">
            <a:avLst/>
          </a:prstGeom>
          <a:solidFill>
            <a:schemeClr val="accent1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417B23B-9E24-6A49-9622-D8FEE6C8E964}"/>
              </a:ext>
            </a:extLst>
          </p:cNvPr>
          <p:cNvSpPr/>
          <p:nvPr userDrawn="1"/>
        </p:nvSpPr>
        <p:spPr>
          <a:xfrm>
            <a:off x="731520" y="0"/>
            <a:ext cx="9144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1053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D44C7-FB56-8F45-8E8D-360A8FFE1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995F-1B0C-B14A-A09E-EFBAD40A7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1800"/>
              </a:spcBef>
              <a:defRPr sz="2200"/>
            </a:lvl1pPr>
            <a:lvl2pPr>
              <a:spcBef>
                <a:spcPts val="0"/>
              </a:spcBef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80654A-C145-B444-8C76-904AB11529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75B8AB-E8C6-6A4E-A77C-D0CD2C596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22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6308E5E-FBF3-8749-8C73-47834D26E1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E54FA1-4F73-804E-834A-4B043673C62B}"/>
              </a:ext>
            </a:extLst>
          </p:cNvPr>
          <p:cNvSpPr/>
          <p:nvPr userDrawn="1"/>
        </p:nvSpPr>
        <p:spPr>
          <a:xfrm>
            <a:off x="9266682" y="0"/>
            <a:ext cx="2925318" cy="68579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85F88B3-8461-8541-A11B-9AD5FBA70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376312"/>
            <a:ext cx="7315200" cy="27909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A1C99013-B493-654C-BF69-476D173F7B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4167212"/>
            <a:ext cx="7345367" cy="103093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D7F139-338E-334E-980B-694FB51BA9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101" y="5944463"/>
            <a:ext cx="1554480" cy="43116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D007FFA-4DA4-6044-92EC-3D797FB19419}"/>
              </a:ext>
            </a:extLst>
          </p:cNvPr>
          <p:cNvSpPr/>
          <p:nvPr userDrawn="1"/>
        </p:nvSpPr>
        <p:spPr>
          <a:xfrm>
            <a:off x="9175242" y="0"/>
            <a:ext cx="9144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7709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0CDCB-14B2-214E-BBC9-F75462822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A5335-0C8F-3242-B7B5-C6D8DC4F1A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5400" y="1279526"/>
            <a:ext cx="5029200" cy="4897438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3C1F58-ABD8-6349-977B-B77440ED6C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4600" y="1279526"/>
            <a:ext cx="5029200" cy="4897438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AFA3C1-3B7A-484C-828F-D47DBF2FB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0FDEC5-1BB3-0D40-8DE5-80C73E9F7E79}"/>
              </a:ext>
            </a:extLst>
          </p:cNvPr>
          <p:cNvSpPr txBox="1"/>
          <p:nvPr userDrawn="1"/>
        </p:nvSpPr>
        <p:spPr>
          <a:xfrm>
            <a:off x="13517217" y="424069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sz="2400" err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9FE441-F88F-4540-8793-54429DAD9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2293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icture [Right], 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CA685E9-C33E-2647-888C-A36F84DA853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18860" y="0"/>
            <a:ext cx="6073140" cy="6858000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80CDCB-14B2-214E-BBC9-F75462822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120" y="365126"/>
            <a:ext cx="5006788" cy="9143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E5C0A4C-363F-8C4D-A78A-1BEAF42A73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3120" y="1279526"/>
            <a:ext cx="5006788" cy="49101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AFF218-C8B0-6540-A13A-908E7D3E6E1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833120" y="6384532"/>
            <a:ext cx="5029200" cy="27432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6828B4-7DB5-2645-969A-0A7D716D92E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0" y="6391657"/>
            <a:ext cx="838200" cy="27432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461711D5-349D-4847-A71F-DCB6A6FF38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8AE8273-EB4E-8F42-9A43-0C43CF09F98E}"/>
              </a:ext>
            </a:extLst>
          </p:cNvPr>
          <p:cNvSpPr/>
          <p:nvPr userDrawn="1"/>
        </p:nvSpPr>
        <p:spPr>
          <a:xfrm rot="5400000">
            <a:off x="-38100" y="228600"/>
            <a:ext cx="914400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712B2FD-6D70-D149-876C-3466F0B5ED67}"/>
              </a:ext>
            </a:extLst>
          </p:cNvPr>
          <p:cNvSpPr/>
          <p:nvPr userDrawn="1"/>
        </p:nvSpPr>
        <p:spPr>
          <a:xfrm rot="5400000">
            <a:off x="2889002" y="-2607005"/>
            <a:ext cx="84316" cy="58623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7121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D8F7D2-A68C-DD42-B432-4D2EC05B91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3811" y="1279525"/>
            <a:ext cx="5029200" cy="731520"/>
          </a:xfrm>
          <a:noFill/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F22C5-0068-EB4D-BDF7-6C1CD2180A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5399" y="2061544"/>
            <a:ext cx="5029200" cy="4178618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0DE85F-F394-6645-9753-5BA14D70DE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4600" y="1279525"/>
            <a:ext cx="5029200" cy="731520"/>
          </a:xfrm>
          <a:noFill/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8C9F1A-2BC5-AB41-B8B7-7FB4BCF38B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4600" y="2061544"/>
            <a:ext cx="5029200" cy="4178618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AB1A961-D7C7-3349-A221-7BD5AEC2A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65126"/>
            <a:ext cx="10058400" cy="9143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A0CBDA-ADA7-544A-BB93-E2ED6F92A0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682984C-A879-334F-9593-BFE0AFF31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945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95400" y="1279526"/>
            <a:ext cx="2008094" cy="4892674"/>
          </a:xfr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lIns="137160" tIns="182880" rIns="137160" bIns="91440">
            <a:normAutofit/>
          </a:bodyPr>
          <a:lstStyle>
            <a:lvl1pPr marL="0" indent="0">
              <a:spcAft>
                <a:spcPts val="1000"/>
              </a:spcAft>
              <a:buNone/>
              <a:defRPr sz="1600" b="0" i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632200" y="1279525"/>
            <a:ext cx="7721600" cy="4892675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C13D6B1E-E481-E140-A8CE-CA0B6FF23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65126"/>
            <a:ext cx="10058400" cy="914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399143-380D-0C4F-9894-1E63897454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4B782F-5D5A-4B43-8B86-1F6C3CE14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3229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FC380-7AA8-5143-AB33-06B91DBCE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EAE601-7D40-4E48-B0A1-DCC36A4432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0CA678-E758-4642-9B5C-F4C32915D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596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5041DBE-4779-B14A-B28F-0092BDD685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D90C53-93B5-5F45-BE9B-58BEB5A390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461711D5-349D-4847-A71F-DCB6A6FF3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818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D44C7-FB56-8F45-8E8D-360A8FFE1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995F-1B0C-B14A-A09E-EFBAD40A7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1800"/>
              </a:spcBef>
              <a:defRPr sz="2200"/>
            </a:lvl1pPr>
            <a:lvl2pPr>
              <a:spcBef>
                <a:spcPts val="0"/>
              </a:spcBef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80654A-C145-B444-8C76-904AB11529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33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F7658-BCCF-45B2-9048-0F5CB1AA34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09B42B-DE07-424F-9AAA-739109CE6E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09C3BF-BFA5-4A09-9064-BAED11C46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9494-5FBE-A044-9C9A-DF5BE3DAFD50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0C722-DC1C-45C6-B8A3-47FEDE013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E5F3E-EDEF-4129-B699-757E3C021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C9FBD-6E33-C44A-8DB3-FCC362577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884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6FFCB-8DE8-4506-BD74-50ACE6225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25D6A-66E7-47F0-99D0-41961CBB8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AFA820-A848-491C-802E-06B9D4B4E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9494-5FBE-A044-9C9A-DF5BE3DAFD50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15076-BCFF-4B06-898D-07304208F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4644D2-1FDF-4BFF-9E30-8F468CDE5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C9FBD-6E33-C44A-8DB3-FCC362577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1519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CC3C6-E9B0-43D6-A276-CBA24C45E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02A1-4ADC-49A1-95D0-A29596ACEB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C28B9E-CB00-439C-AAF5-E8EB1BC8B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9494-5FBE-A044-9C9A-DF5BE3DAFD50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88D75B-157B-4ADB-ABEA-199ED93AA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3467FC-700D-4E84-B5E5-D9E3A6553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C9FBD-6E33-C44A-8DB3-FCC362577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638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AD2B8-0655-411A-874B-BA3F7502F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91BB0-EB63-46E8-A3DB-493802BA3F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558847-CB7D-4615-BD1D-548F26357D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A6E1F2-3FBA-4919-A2C8-808BE718D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9494-5FBE-A044-9C9A-DF5BE3DAFD50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3F9C3C-0ACA-4476-AEC5-5B8194FE9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26C4AC-F835-455C-8565-2DDC96A34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C9FBD-6E33-C44A-8DB3-FCC362577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7817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EDAA8-7504-4F38-A943-52438D3A7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CB4D59-594D-4FF2-850F-5E47C50C15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91DE70-7123-40DB-9A0D-CD66AF0FBF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AD772F-7E64-418B-862E-8B9C9AC0F2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3FA115-6899-4DDF-86AD-3C21F0B404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4B173A-4CD8-4F5D-97C3-69C438C59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9494-5FBE-A044-9C9A-DF5BE3DAFD50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F2C00B-ABA5-4555-89C7-7D8976642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86F60F-3C50-4105-910B-7531F5A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C9FBD-6E33-C44A-8DB3-FCC362577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9951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B9918-F4AA-4518-9BF9-79BA3E8C7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854D3B-9A11-4A37-A12C-5857F263C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9494-5FBE-A044-9C9A-DF5BE3DAFD50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1BEE41-4292-4194-9E85-267141F7C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0E1A2A-31CB-4395-B8FD-70D33F56D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C9FBD-6E33-C44A-8DB3-FCC362577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5782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53F554-F71C-4E68-8100-00FB4C366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9494-5FBE-A044-9C9A-DF5BE3DAFD50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E7BB53-20BB-4B1D-A51C-F06575A40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158243-3AFD-4F8A-9D23-D68B200C8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C9FBD-6E33-C44A-8DB3-FCC362577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591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61F10-658A-43E2-96CB-379C6B86C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E25A1-DE26-4F8A-A3EC-D61D52D03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02B72E-033B-46DF-84E2-1B53027D11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378C8A-AAA3-4C3F-BD82-0FF5DE7E0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9494-5FBE-A044-9C9A-DF5BE3DAFD50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7EA80-E668-441C-87E1-B9CA2AF89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9C6DBD-0A61-40C2-9573-30851A962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C9FBD-6E33-C44A-8DB3-FCC362577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325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8688F-D9C6-4332-85DE-D3EB042A6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6D4E82-A867-4917-AD0D-7E3085F264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D3FC2E-6F0C-48A5-8A4A-9FA11F10EC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E9FF2D-D9D5-4D1C-8B56-8D596CE4C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9494-5FBE-A044-9C9A-DF5BE3DAFD50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3586D9-F531-478F-97E7-7193BC703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1ACA22-8B44-43F7-B9BD-F4638A89D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C9FBD-6E33-C44A-8DB3-FCC362577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8433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5B732-00D8-440C-A9C9-FB2917E80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6D7115-2E02-4960-8686-AEB6BE448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28794D-02AA-4F7A-B48D-4976370E6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9494-5FBE-A044-9C9A-DF5BE3DAFD50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2F9731-A382-46E6-8B45-5993E6FE1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5A493C-18F2-4844-AE61-1763C1B63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C9FBD-6E33-C44A-8DB3-FCC362577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963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6308E5E-FBF3-8749-8C73-47834D26E1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E54FA1-4F73-804E-834A-4B043673C62B}"/>
              </a:ext>
            </a:extLst>
          </p:cNvPr>
          <p:cNvSpPr/>
          <p:nvPr userDrawn="1"/>
        </p:nvSpPr>
        <p:spPr>
          <a:xfrm>
            <a:off x="9266682" y="0"/>
            <a:ext cx="2925318" cy="68579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85F88B3-8461-8541-A11B-9AD5FBA70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376312"/>
            <a:ext cx="7315200" cy="27909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A1C99013-B493-654C-BF69-476D173F7B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4167212"/>
            <a:ext cx="7345367" cy="103093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D7F139-338E-334E-980B-694FB51BA9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101" y="5944463"/>
            <a:ext cx="1554480" cy="43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163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04BE7A-F014-45F2-9D63-D971075AC2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D692FC-CF02-4CE8-A69C-64AB890626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C43D42-8C51-4BB5-8F5E-10CC8F978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9494-5FBE-A044-9C9A-DF5BE3DAFD50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01DAB5-F9BC-457F-AB40-9ECF53535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89C911-3CC2-4996-85DD-D3A1F9D8A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C9FBD-6E33-C44A-8DB3-FCC362577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036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0CDCB-14B2-214E-BBC9-F75462822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A5335-0C8F-3242-B7B5-C6D8DC4F1A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79526"/>
            <a:ext cx="5181600" cy="4897438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3C1F58-ABD8-6349-977B-B77440ED6C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79526"/>
            <a:ext cx="5181600" cy="4897438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8E2E0D-6651-EE4B-88BE-2D95A1C5D3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6950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icture [Left], 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0CDCB-14B2-214E-BBC9-F75462822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7012" y="365126"/>
            <a:ext cx="5006788" cy="9143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80FED9-A8B2-7D42-B138-12C3E9137B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409604-FC9D-5346-9A6E-FD5DE5EF23DE}"/>
              </a:ext>
            </a:extLst>
          </p:cNvPr>
          <p:cNvSpPr/>
          <p:nvPr userDrawn="1"/>
        </p:nvSpPr>
        <p:spPr>
          <a:xfrm>
            <a:off x="6347012" y="365126"/>
            <a:ext cx="5029200" cy="457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CA685E9-C33E-2647-888C-A36F84DA853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6096000" cy="6858000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E5C0A4C-363F-8C4D-A78A-1BEAF42A73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47012" y="1279526"/>
            <a:ext cx="5006788" cy="49101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77305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icture [Right], 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0CDCB-14B2-214E-BBC9-F75462822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120" y="365126"/>
            <a:ext cx="5006788" cy="9143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80FED9-A8B2-7D42-B138-12C3E9137B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409604-FC9D-5346-9A6E-FD5DE5EF23DE}"/>
              </a:ext>
            </a:extLst>
          </p:cNvPr>
          <p:cNvSpPr/>
          <p:nvPr userDrawn="1"/>
        </p:nvSpPr>
        <p:spPr>
          <a:xfrm>
            <a:off x="833120" y="365126"/>
            <a:ext cx="5029200" cy="457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CA685E9-C33E-2647-888C-A36F84DA853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11240" y="0"/>
            <a:ext cx="6096000" cy="6858000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E5C0A4C-363F-8C4D-A78A-1BEAF42A73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3120" y="1279526"/>
            <a:ext cx="5006788" cy="49101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73930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D8F7D2-A68C-DD42-B432-4D2EC05B91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79525"/>
            <a:ext cx="5157787" cy="731520"/>
          </a:xfrm>
          <a:noFill/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F22C5-0068-EB4D-BDF7-6C1CD2180A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11046"/>
            <a:ext cx="5157787" cy="4178618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0DE85F-F394-6645-9753-5BA14D70DE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79525"/>
            <a:ext cx="5183188" cy="731520"/>
          </a:xfrm>
          <a:noFill/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8C9F1A-2BC5-AB41-B8B7-7FB4BCF38B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11046"/>
            <a:ext cx="5183188" cy="4178618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AB1A961-D7C7-3349-A221-7BD5AEC2A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43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A0CBDA-ADA7-544A-BB93-E2ED6F92A0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816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76" userDrawn="1">
          <p15:clr>
            <a:srgbClr val="FBAE40"/>
          </p15:clr>
        </p15:guide>
        <p15:guide id="2" orient="horz" pos="127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279526"/>
            <a:ext cx="2133600" cy="4892674"/>
          </a:xfr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lIns="137160" tIns="182880" rIns="137160" bIns="91440">
            <a:normAutofit/>
          </a:bodyPr>
          <a:lstStyle>
            <a:lvl1pPr marL="0" indent="0">
              <a:spcAft>
                <a:spcPts val="1000"/>
              </a:spcAft>
              <a:buNone/>
              <a:defRPr sz="1600" b="0" i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279525"/>
            <a:ext cx="8204200" cy="4892675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C13D6B1E-E481-E140-A8CE-CA0B6FF23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4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399143-380D-0C4F-9894-1E63897454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756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FC380-7AA8-5143-AB33-06B91DBCE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EAE601-7D40-4E48-B0A1-DCC36A4432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223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3.emf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A80174-6BAA-494C-9FE8-C67DDB25ED68}"/>
              </a:ext>
            </a:extLst>
          </p:cNvPr>
          <p:cNvSpPr/>
          <p:nvPr userDrawn="1"/>
        </p:nvSpPr>
        <p:spPr>
          <a:xfrm>
            <a:off x="347472" y="0"/>
            <a:ext cx="4572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0EAC32-2819-A845-B11A-B91D8EF2D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4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3A23F2-6892-2B49-85A7-898D45679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79525"/>
            <a:ext cx="10515600" cy="489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77C6E12-5327-DC4B-A658-4BF76AAEDC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47759" y="6391656"/>
            <a:ext cx="3185161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61711D5-349D-4847-A71F-DCB6A6FF3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998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91" r:id="rId5"/>
    <p:sldLayoutId id="2147483692" r:id="rId6"/>
    <p:sldLayoutId id="2147483688" r:id="rId7"/>
    <p:sldLayoutId id="2147483681" r:id="rId8"/>
    <p:sldLayoutId id="2147483689" r:id="rId9"/>
    <p:sldLayoutId id="2147483690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007E66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buClr>
          <a:srgbClr val="007E66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Clr>
          <a:srgbClr val="007E6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Clr>
          <a:srgbClr val="007E6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Clr>
          <a:srgbClr val="007E6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Clr>
          <a:srgbClr val="007E6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A80174-6BAA-494C-9FE8-C67DDB25ED68}"/>
              </a:ext>
            </a:extLst>
          </p:cNvPr>
          <p:cNvSpPr/>
          <p:nvPr userDrawn="1"/>
        </p:nvSpPr>
        <p:spPr>
          <a:xfrm>
            <a:off x="0" y="0"/>
            <a:ext cx="73152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0EAC32-2819-A845-B11A-B91D8EF2D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65126"/>
            <a:ext cx="10058400" cy="914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3A23F2-6892-2B49-85A7-898D45679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1302195"/>
            <a:ext cx="10058400" cy="489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77C6E12-5327-DC4B-A658-4BF76AAEDC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91657"/>
            <a:ext cx="73152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 b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461711D5-349D-4847-A71F-DCB6A6FF38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7518CD-2358-884A-9B70-31249A6053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95400" y="6391657"/>
            <a:ext cx="68580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6497E31-B3F2-2642-8E53-0CBE14833D79}"/>
              </a:ext>
            </a:extLst>
          </p:cNvPr>
          <p:cNvSpPr txBox="1"/>
          <p:nvPr userDrawn="1"/>
        </p:nvSpPr>
        <p:spPr>
          <a:xfrm>
            <a:off x="10410825" y="7058025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sz="2400" err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B418AD-E379-7844-A641-AF0EC127B3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14"/>
          <a:stretch/>
        </p:blipFill>
        <p:spPr>
          <a:xfrm>
            <a:off x="11406118" y="6071617"/>
            <a:ext cx="626883" cy="64008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126B38-0499-6748-A6EC-D93ED9785AF4}"/>
              </a:ext>
            </a:extLst>
          </p:cNvPr>
          <p:cNvSpPr/>
          <p:nvPr userDrawn="1"/>
        </p:nvSpPr>
        <p:spPr>
          <a:xfrm>
            <a:off x="731520" y="0"/>
            <a:ext cx="9144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4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007E66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buClr>
          <a:srgbClr val="007E66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Clr>
          <a:srgbClr val="007E6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Clr>
          <a:srgbClr val="007E6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Clr>
          <a:srgbClr val="007E6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Clr>
          <a:srgbClr val="007E6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3D7772-BB0A-4D59-A6B5-F4942567F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1AC6D-7473-4AE8-9241-49B2EB4A0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CB84A0-5B74-4711-B6A1-F18E1C85AB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59494-5FBE-A044-9C9A-DF5BE3DAFD50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96BB4-977F-44AE-A05D-AB0581D9FE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D65FA4-C0EB-4B11-A44D-1B32B11C20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C9FBD-6E33-C44A-8DB3-FCC362577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852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02/mpr.208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2/brb3.1605" TargetMode="External"/><Relationship Id="rId2" Type="http://schemas.openxmlformats.org/officeDocument/2006/relationships/hyperlink" Target="https://doi.org/10.1002/mpr.20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2/brb3.1605" TargetMode="External"/><Relationship Id="rId2" Type="http://schemas.openxmlformats.org/officeDocument/2006/relationships/hyperlink" Target="https://doi.org/10.1002/mpr.208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doi.org/10.1002/brb3.160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cpsych.ac.uk/improving-care/campaigning-for-better-mental-health-policy/college-reports/2023-college-reports/cr235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213/ANE.0000000000002496" TargetMode="External"/><Relationship Id="rId2" Type="http://schemas.openxmlformats.org/officeDocument/2006/relationships/hyperlink" Target="https://doi.org/10.1037/pha0000386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89444-DDCD-1B4D-B95A-506179F8AF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7" y="1376312"/>
            <a:ext cx="8928591" cy="2790900"/>
          </a:xfrm>
        </p:spPr>
        <p:txBody>
          <a:bodyPr/>
          <a:lstStyle/>
          <a:p>
            <a:r>
              <a:rPr lang="en-US" dirty="0"/>
              <a:t>Evaluating and Treating ADHD in Adults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387AC6-B134-554C-BCF9-79A466827F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9" y="4167212"/>
            <a:ext cx="7315200" cy="131447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Rohul Amin MD, FACP, DFAPA</a:t>
            </a:r>
          </a:p>
          <a:p>
            <a:r>
              <a:rPr lang="en-US" dirty="0"/>
              <a:t>Associate Professor of Psychiatry and Medicine</a:t>
            </a:r>
          </a:p>
          <a:p>
            <a:r>
              <a:rPr lang="en-US" dirty="0"/>
              <a:t>Uniformed Services University of Health Sciences, School of Medicine</a:t>
            </a:r>
          </a:p>
          <a:p>
            <a:r>
              <a:rPr lang="en-US" dirty="0"/>
              <a:t>rohul.amin@usuhs.edu </a:t>
            </a:r>
          </a:p>
          <a:p>
            <a:r>
              <a:rPr lang="en-US" dirty="0"/>
              <a:t>5 April 2025 | 4:00 PM – 5:00 PM</a:t>
            </a:r>
          </a:p>
        </p:txBody>
      </p:sp>
    </p:spTree>
    <p:extLst>
      <p:ext uri="{BB962C8B-B14F-4D97-AF65-F5344CB8AC3E}">
        <p14:creationId xmlns:p14="http://schemas.microsoft.com/office/powerpoint/2010/main" val="655249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EA098-44A1-549C-6999-3F3BA6B4A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Adult ADHD Prevalence Decreases with Advancing Age (Song)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F11BC7-A6CE-0911-ADC8-BF530FD042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2D00BD-2591-2DCD-AEBC-1CE426E43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743" y="1279525"/>
            <a:ext cx="8284509" cy="44464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95AADD-8AB7-512A-EFCB-B7F4E9080BC3}"/>
              </a:ext>
            </a:extLst>
          </p:cNvPr>
          <p:cNvSpPr txBox="1"/>
          <p:nvPr/>
        </p:nvSpPr>
        <p:spPr>
          <a:xfrm>
            <a:off x="502022" y="6152231"/>
            <a:ext cx="11187953" cy="478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Song P, Zha M, Yang Q, Zhang Y, Li X, Rudan I. The prevalence of adult attention-deficit hyperactivity disorder: A global systematic review and meta-analysis. </a:t>
            </a:r>
            <a:r>
              <a:rPr lang="en-US" sz="12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 Glob Health</a:t>
            </a: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2021;11:04009. doi:10.7189/jogh.11.04009</a:t>
            </a:r>
          </a:p>
        </p:txBody>
      </p:sp>
    </p:spTree>
    <p:extLst>
      <p:ext uri="{BB962C8B-B14F-4D97-AF65-F5344CB8AC3E}">
        <p14:creationId xmlns:p14="http://schemas.microsoft.com/office/powerpoint/2010/main" val="4142788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9B0B-4441-ED44-B1E1-062FB982B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ADHD Risk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B90D1-9612-1D4E-8532-26F8FBC52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Preterm</a:t>
            </a:r>
          </a:p>
          <a:p>
            <a:r>
              <a:rPr lang="en-US" dirty="0"/>
              <a:t>Personal History of: </a:t>
            </a:r>
          </a:p>
          <a:p>
            <a:pPr lvl="1"/>
            <a:r>
              <a:rPr lang="en-US" dirty="0"/>
              <a:t>Anxiety and Mood/Affective Disorders</a:t>
            </a:r>
          </a:p>
          <a:p>
            <a:pPr lvl="1"/>
            <a:r>
              <a:rPr lang="en-US" dirty="0"/>
              <a:t>Oppositional defiant d/o or conduct disorder</a:t>
            </a:r>
          </a:p>
          <a:p>
            <a:pPr lvl="1"/>
            <a:r>
              <a:rPr lang="en-US" dirty="0"/>
              <a:t>Epilepsy</a:t>
            </a:r>
          </a:p>
          <a:p>
            <a:pPr lvl="1"/>
            <a:r>
              <a:rPr lang="en-US" dirty="0"/>
              <a:t>Autism Spectrum Disorder</a:t>
            </a:r>
          </a:p>
          <a:p>
            <a:pPr lvl="1"/>
            <a:r>
              <a:rPr lang="en-US" dirty="0"/>
              <a:t>Learning disability</a:t>
            </a:r>
          </a:p>
          <a:p>
            <a:pPr lvl="1"/>
            <a:r>
              <a:rPr lang="en-US" dirty="0"/>
              <a:t>Substance use disorder</a:t>
            </a:r>
          </a:p>
          <a:p>
            <a:pPr lvl="1"/>
            <a:r>
              <a:rPr lang="en-US" dirty="0"/>
              <a:t>Traumatic Brain Injury </a:t>
            </a:r>
          </a:p>
          <a:p>
            <a:pPr lvl="1"/>
            <a:r>
              <a:rPr lang="en-US" dirty="0"/>
              <a:t>Involvement with the criminal justice system</a:t>
            </a:r>
          </a:p>
          <a:p>
            <a:r>
              <a:rPr lang="en-US" dirty="0"/>
              <a:t>Family history of ADHD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C18A35-71B2-4543-8293-AA40E747BA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4D29DC-9572-4081-BDFD-B71ABE18E310}"/>
              </a:ext>
            </a:extLst>
          </p:cNvPr>
          <p:cNvSpPr txBox="1"/>
          <p:nvPr/>
        </p:nvSpPr>
        <p:spPr>
          <a:xfrm>
            <a:off x="838200" y="5948352"/>
            <a:ext cx="10663518" cy="478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Overview | Attention deficit hyperactivity disorder: diagnosis and management | Guidance | NICE. March 14, 2018. Accessed February 8, 2025. https://www.nice.org.uk/guidance/ng87</a:t>
            </a: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93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08719-A756-9041-9E07-B8D83E0BE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Diagnostic Approach</a:t>
            </a:r>
          </a:p>
        </p:txBody>
      </p:sp>
    </p:spTree>
    <p:extLst>
      <p:ext uri="{BB962C8B-B14F-4D97-AF65-F5344CB8AC3E}">
        <p14:creationId xmlns:p14="http://schemas.microsoft.com/office/powerpoint/2010/main" val="3919818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A170B-86B7-3CF4-CC7C-2B1DC164C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ADHD </a:t>
            </a:r>
            <a:r>
              <a:rPr lang="en-US" b="1" u="sng" dirty="0"/>
              <a:t>Inattention Symptoms </a:t>
            </a:r>
            <a:r>
              <a:rPr lang="en-US" b="1" dirty="0"/>
              <a:t>(Summarized)- Adults need 5 of 9 symptoms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F29BE7-393F-2B0E-6174-855AB2B6B1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032551E-46EB-76C7-EBF6-831C955FCD50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279525"/>
          <a:ext cx="10515600" cy="4753720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2003612">
                  <a:extLst>
                    <a:ext uri="{9D8B030D-6E8A-4147-A177-3AD203B41FA5}">
                      <a16:colId xmlns:a16="http://schemas.microsoft.com/office/drawing/2014/main" val="1843954704"/>
                    </a:ext>
                  </a:extLst>
                </a:gridCol>
                <a:gridCol w="8511988">
                  <a:extLst>
                    <a:ext uri="{9D8B030D-6E8A-4147-A177-3AD203B41FA5}">
                      <a16:colId xmlns:a16="http://schemas.microsoft.com/office/drawing/2014/main" val="1333697007"/>
                    </a:ext>
                  </a:extLst>
                </a:gridCol>
              </a:tblGrid>
              <a:tr h="475372">
                <a:tc>
                  <a:txBody>
                    <a:bodyPr/>
                    <a:lstStyle/>
                    <a:p>
                      <a:r>
                        <a:rPr lang="en-US" b="1" dirty="0"/>
                        <a:t>A- Sub-criteria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Description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8521749"/>
                  </a:ext>
                </a:extLst>
              </a:tr>
              <a:tr h="475372">
                <a:tc>
                  <a:txBody>
                    <a:bodyPr/>
                    <a:lstStyle/>
                    <a:p>
                      <a:r>
                        <a:rPr lang="en-US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Careless mistakes, lacks attention to detail.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1205328"/>
                  </a:ext>
                </a:extLst>
              </a:tr>
              <a:tr h="475372">
                <a:tc>
                  <a:txBody>
                    <a:bodyPr/>
                    <a:lstStyle/>
                    <a:p>
                      <a:r>
                        <a:rPr lang="en-US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Difficulty sustaining attention.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1736415"/>
                  </a:ext>
                </a:extLst>
              </a:tr>
              <a:tr h="475372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Doesn't seem to listen.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9251622"/>
                  </a:ext>
                </a:extLst>
              </a:tr>
              <a:tr h="475372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Fails to follow through on tasks.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5616228"/>
                  </a:ext>
                </a:extLst>
              </a:tr>
              <a:tr h="475372">
                <a:tc>
                  <a:txBody>
                    <a:bodyPr/>
                    <a:lstStyle/>
                    <a:p>
                      <a:r>
                        <a:rPr lang="en-US"/>
                        <a:t>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Difficulty organizing tasks and activities.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7352323"/>
                  </a:ext>
                </a:extLst>
              </a:tr>
              <a:tr h="475372">
                <a:tc>
                  <a:txBody>
                    <a:bodyPr/>
                    <a:lstStyle/>
                    <a:p>
                      <a:r>
                        <a:rPr lang="en-US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Avoids tasks requiring sustained mental effort.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7320588"/>
                  </a:ext>
                </a:extLst>
              </a:tr>
              <a:tr h="475372">
                <a:tc>
                  <a:txBody>
                    <a:bodyPr/>
                    <a:lstStyle/>
                    <a:p>
                      <a:r>
                        <a:rPr lang="en-US"/>
                        <a:t>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Loses necessary items.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0875694"/>
                  </a:ext>
                </a:extLst>
              </a:tr>
              <a:tr h="475372">
                <a:tc>
                  <a:txBody>
                    <a:bodyPr/>
                    <a:lstStyle/>
                    <a:p>
                      <a:r>
                        <a:rPr lang="en-US"/>
                        <a:t>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Easily distracted.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3636786"/>
                  </a:ext>
                </a:extLst>
              </a:tr>
              <a:tr h="475372">
                <a:tc>
                  <a:txBody>
                    <a:bodyPr/>
                    <a:lstStyle/>
                    <a:p>
                      <a:r>
                        <a:rPr lang="en-US"/>
                        <a:t>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Forgetful in daily activities.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684253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E843D6F-0B71-DB2A-65A6-01C21CD1C50D}"/>
              </a:ext>
            </a:extLst>
          </p:cNvPr>
          <p:cNvSpPr txBox="1"/>
          <p:nvPr/>
        </p:nvSpPr>
        <p:spPr>
          <a:xfrm>
            <a:off x="699246" y="6187127"/>
            <a:ext cx="11698941" cy="478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Neurodevelopmental Disorders. In: Diagnostic and Statistical Manual of Mental Disorders. DSM Library. American Psychiatric Association Publishing; 2022. doi:10.1176/appi.books.9780890425787.x01_Neurodevelopmental_Disorders</a:t>
            </a:r>
          </a:p>
        </p:txBody>
      </p:sp>
    </p:spTree>
    <p:extLst>
      <p:ext uri="{BB962C8B-B14F-4D97-AF65-F5344CB8AC3E}">
        <p14:creationId xmlns:p14="http://schemas.microsoft.com/office/powerpoint/2010/main" val="93337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A170B-86B7-3CF4-CC7C-2B1DC164C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ADHD </a:t>
            </a:r>
            <a:r>
              <a:rPr lang="en-US" b="1" u="sng" dirty="0"/>
              <a:t>Hyperactivity and Impulsivity Symptoms </a:t>
            </a:r>
            <a:r>
              <a:rPr lang="en-US" b="1" dirty="0"/>
              <a:t>(Summarized)- Adults need 5 of 9 symptoms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F29BE7-393F-2B0E-6174-855AB2B6B1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B6A9814-7DFC-6276-03E8-E61028AFF0C6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425388"/>
          <a:ext cx="10515600" cy="4267200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645024">
                  <a:extLst>
                    <a:ext uri="{9D8B030D-6E8A-4147-A177-3AD203B41FA5}">
                      <a16:colId xmlns:a16="http://schemas.microsoft.com/office/drawing/2014/main" val="1414646133"/>
                    </a:ext>
                  </a:extLst>
                </a:gridCol>
                <a:gridCol w="8870576">
                  <a:extLst>
                    <a:ext uri="{9D8B030D-6E8A-4147-A177-3AD203B41FA5}">
                      <a16:colId xmlns:a16="http://schemas.microsoft.com/office/drawing/2014/main" val="3363539918"/>
                    </a:ext>
                  </a:extLst>
                </a:gridCol>
              </a:tblGrid>
              <a:tr h="426720">
                <a:tc>
                  <a:txBody>
                    <a:bodyPr/>
                    <a:lstStyle/>
                    <a:p>
                      <a:r>
                        <a:rPr lang="en-US" b="1" dirty="0"/>
                        <a:t>A- Sub-criteria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Description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8930670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r>
                        <a:rPr lang="en-US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Fidgets, taps, squirms.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1775641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Leaves seat inappropriately.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4216935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r>
                        <a:rPr lang="en-US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Runs or climbs inappropriately (restless in adults).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7759857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r>
                        <a:rPr lang="en-US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Difficulty playing quietly.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7272633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r>
                        <a:rPr lang="en-US"/>
                        <a:t>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"On the go," driven by a motor.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5119593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r>
                        <a:rPr lang="en-US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Talks excessively.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4377804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r>
                        <a:rPr lang="en-US"/>
                        <a:t>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Blurts out answers.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8214210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r>
                        <a:rPr lang="en-US"/>
                        <a:t>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Difficulty waiting turn.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2930890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r>
                        <a:rPr lang="en-US"/>
                        <a:t>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Interrupts or intrudes on others.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486424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588ADC9-BB42-E165-5D18-643458D61A23}"/>
              </a:ext>
            </a:extLst>
          </p:cNvPr>
          <p:cNvSpPr txBox="1"/>
          <p:nvPr/>
        </p:nvSpPr>
        <p:spPr>
          <a:xfrm>
            <a:off x="708211" y="6033245"/>
            <a:ext cx="11698941" cy="478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Neurodevelopmental Disorders. In: Diagnostic and Statistical Manual of Mental Disorders. DSM Library. American Psychiatric Association Publishing; 2022. doi:10.1176/appi.books.9780890425787.x01_Neurodevelopmental_Disorders</a:t>
            </a:r>
          </a:p>
        </p:txBody>
      </p:sp>
    </p:spTree>
    <p:extLst>
      <p:ext uri="{BB962C8B-B14F-4D97-AF65-F5344CB8AC3E}">
        <p14:creationId xmlns:p14="http://schemas.microsoft.com/office/powerpoint/2010/main" val="1248155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A170B-86B7-3CF4-CC7C-2B1DC164C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ADHD Additional Criteria (Summarized)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F29BE7-393F-2B0E-6174-855AB2B6B1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6AC6E93-A5A0-A31E-F15A-2E5B60CBA4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883856"/>
              </p:ext>
            </p:extLst>
          </p:nvPr>
        </p:nvGraphicFramePr>
        <p:xfrm>
          <a:off x="838200" y="1890479"/>
          <a:ext cx="10515600" cy="2778124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716741">
                  <a:extLst>
                    <a:ext uri="{9D8B030D-6E8A-4147-A177-3AD203B41FA5}">
                      <a16:colId xmlns:a16="http://schemas.microsoft.com/office/drawing/2014/main" val="2908479005"/>
                    </a:ext>
                  </a:extLst>
                </a:gridCol>
                <a:gridCol w="8798859">
                  <a:extLst>
                    <a:ext uri="{9D8B030D-6E8A-4147-A177-3AD203B41FA5}">
                      <a16:colId xmlns:a16="http://schemas.microsoft.com/office/drawing/2014/main" val="2314605056"/>
                    </a:ext>
                  </a:extLst>
                </a:gridCol>
              </a:tblGrid>
              <a:tr h="534511">
                <a:tc>
                  <a:txBody>
                    <a:bodyPr/>
                    <a:lstStyle/>
                    <a:p>
                      <a:r>
                        <a:rPr lang="en-US" b="1" dirty="0"/>
                        <a:t>Criteria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Description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0795667"/>
                  </a:ext>
                </a:extLst>
              </a:tr>
              <a:tr h="534511">
                <a:tc>
                  <a:txBody>
                    <a:bodyPr/>
                    <a:lstStyle/>
                    <a:p>
                      <a:r>
                        <a:rPr lang="en-US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“Several” </a:t>
                      </a:r>
                      <a:r>
                        <a:rPr lang="en-US" dirty="0"/>
                        <a:t>symptoms present before age 12. [3 or more symptoms]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1044881"/>
                  </a:ext>
                </a:extLst>
              </a:tr>
              <a:tr h="534511">
                <a:tc>
                  <a:txBody>
                    <a:bodyPr/>
                    <a:lstStyle/>
                    <a:p>
                      <a:r>
                        <a:rPr lang="en-US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Symptoms present in </a:t>
                      </a:r>
                      <a:r>
                        <a:rPr lang="en-US" b="1" dirty="0"/>
                        <a:t>two or more </a:t>
                      </a:r>
                      <a:r>
                        <a:rPr lang="en-US" dirty="0"/>
                        <a:t>settings.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1240882"/>
                  </a:ext>
                </a:extLst>
              </a:tr>
              <a:tr h="534511">
                <a:tc>
                  <a:txBody>
                    <a:bodyPr/>
                    <a:lstStyle/>
                    <a:p>
                      <a:r>
                        <a:rPr lang="en-US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Symptoms interfere with functioning.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8700817"/>
                  </a:ext>
                </a:extLst>
              </a:tr>
              <a:tr h="534511">
                <a:tc>
                  <a:txBody>
                    <a:bodyPr/>
                    <a:lstStyle/>
                    <a:p>
                      <a:r>
                        <a:rPr lang="en-US"/>
                        <a:t>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Symptoms not due to another disorder (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e.g., mood disorder, anxiety disorder, dissociative disorder, personality disorder, substance intoxication or withdrawal).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437869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E6495F7-D8F5-C2C3-D73F-AB7BE789BDAC}"/>
              </a:ext>
            </a:extLst>
          </p:cNvPr>
          <p:cNvSpPr txBox="1"/>
          <p:nvPr/>
        </p:nvSpPr>
        <p:spPr>
          <a:xfrm>
            <a:off x="708211" y="6221110"/>
            <a:ext cx="11698941" cy="478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Neurodevelopmental Disorders. In: Diagnostic and Statistical Manual of Mental Disorders. DSM Library. American Psychiatric Association Publishing; 2022. doi:10.1176/appi.books.9780890425787.x01_Neurodevelopmental_Disorders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17095F-A57D-5E59-8EF3-69A33ADCF49E}"/>
              </a:ext>
            </a:extLst>
          </p:cNvPr>
          <p:cNvSpPr txBox="1"/>
          <p:nvPr/>
        </p:nvSpPr>
        <p:spPr>
          <a:xfrm>
            <a:off x="708211" y="4989322"/>
            <a:ext cx="62035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dirty="0">
                <a:solidFill>
                  <a:srgbClr val="0B0B0B"/>
                </a:solidFill>
                <a:effectLst/>
                <a:latin typeface="-apple-system"/>
              </a:rPr>
              <a:t>F 90.8- Other Specified Attention-Deficit/Hyperactivity Disorder</a:t>
            </a:r>
          </a:p>
        </p:txBody>
      </p:sp>
    </p:spTree>
    <p:extLst>
      <p:ext uri="{BB962C8B-B14F-4D97-AF65-F5344CB8AC3E}">
        <p14:creationId xmlns:p14="http://schemas.microsoft.com/office/powerpoint/2010/main" val="1230404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16636-F8B2-3A98-0DE4-809545437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7561729" cy="914399"/>
          </a:xfrm>
        </p:spPr>
        <p:txBody>
          <a:bodyPr>
            <a:normAutofit/>
          </a:bodyPr>
          <a:lstStyle/>
          <a:p>
            <a:r>
              <a:rPr lang="en-US" dirty="0"/>
              <a:t>Classification and Severity Levels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ADDC07-E3DE-C9C6-3DF7-3D85CB1320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A165A16-837D-8E85-BC74-A07CF341E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106" y="1332100"/>
            <a:ext cx="5269756" cy="44142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2DAABC-E24C-0273-8E12-50C95D67DEB3}"/>
              </a:ext>
            </a:extLst>
          </p:cNvPr>
          <p:cNvSpPr txBox="1"/>
          <p:nvPr/>
        </p:nvSpPr>
        <p:spPr>
          <a:xfrm>
            <a:off x="9148033" y="6519446"/>
            <a:ext cx="238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Images generated with napkin.ai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189DED-80C1-7330-7591-62701800E9DE}"/>
              </a:ext>
            </a:extLst>
          </p:cNvPr>
          <p:cNvSpPr txBox="1"/>
          <p:nvPr/>
        </p:nvSpPr>
        <p:spPr>
          <a:xfrm>
            <a:off x="259080" y="6317596"/>
            <a:ext cx="9069707" cy="478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Neurodevelopmental Disorders. In: Diagnostic and Statistical Manual of Mental Disorders. DSM Library. American Psychiatric Association Publishing; 2022. doi:10.1176/appi.books.9780890425787.x01_Neurodevelopmental_Disorders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62D0744F-3A7F-52C9-ACA5-E3BA0BE23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342299"/>
            <a:ext cx="4564490" cy="44040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788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C4ECD-FFFC-3157-2D1B-0BFBAF1DD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 in Primary Care Setting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6213E-7934-9445-1B31-E5999BD93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6119"/>
            <a:ext cx="10515600" cy="4897438"/>
          </a:xfrm>
        </p:spPr>
        <p:txBody>
          <a:bodyPr>
            <a:normAutofit/>
          </a:bodyPr>
          <a:lstStyle/>
          <a:p>
            <a:r>
              <a:rPr lang="en-US" dirty="0"/>
              <a:t>Clinical Interview</a:t>
            </a:r>
          </a:p>
          <a:p>
            <a:r>
              <a:rPr lang="en-US" dirty="0"/>
              <a:t>Collateral information</a:t>
            </a:r>
          </a:p>
          <a:p>
            <a:r>
              <a:rPr lang="en-US" dirty="0"/>
              <a:t>Scales</a:t>
            </a:r>
          </a:p>
          <a:p>
            <a:pPr lvl="1"/>
            <a:r>
              <a:rPr lang="en-US" b="0" i="0" dirty="0">
                <a:solidFill>
                  <a:srgbClr val="1F1F1F"/>
                </a:solidFill>
                <a:effectLst/>
                <a:latin typeface="ElsevierGulliver"/>
              </a:rPr>
              <a:t>ASRS v1.1: </a:t>
            </a:r>
            <a:r>
              <a:rPr lang="en-US" dirty="0">
                <a:solidFill>
                  <a:srgbClr val="1F1F1F"/>
                </a:solidFill>
                <a:latin typeface="ElsevierGulliver"/>
              </a:rPr>
              <a:t>Expected prevalence: 7%</a:t>
            </a:r>
            <a:endParaRPr lang="en-US" dirty="0">
              <a:solidFill>
                <a:srgbClr val="1F1F1F"/>
              </a:solidFill>
              <a:latin typeface="ElsevierGulliver"/>
              <a:sym typeface="Wingdings" panose="05000000000000000000" pitchFamily="2" charset="2"/>
            </a:endParaRPr>
          </a:p>
          <a:p>
            <a:pPr lvl="1"/>
            <a:r>
              <a:rPr lang="en-US" dirty="0"/>
              <a:t>GAD-7 for anxiety</a:t>
            </a:r>
          </a:p>
          <a:p>
            <a:pPr lvl="1"/>
            <a:r>
              <a:rPr lang="en-US" dirty="0"/>
              <a:t>PHQ-9 for depression </a:t>
            </a:r>
          </a:p>
          <a:p>
            <a:r>
              <a:rPr lang="en-US" dirty="0"/>
              <a:t>Medical concerns i.e. Fetal alcohol spectrum d/o, thyroid </a:t>
            </a:r>
            <a:r>
              <a:rPr lang="en-US" dirty="0" err="1"/>
              <a:t>dz</a:t>
            </a:r>
            <a:r>
              <a:rPr lang="en-US" dirty="0"/>
              <a:t>, sleep apnea, iatrogenic etc. </a:t>
            </a:r>
          </a:p>
          <a:p>
            <a:r>
              <a:rPr lang="en-US" b="1" i="1" u="sng" dirty="0"/>
              <a:t>Note: </a:t>
            </a:r>
          </a:p>
          <a:p>
            <a:pPr lvl="1"/>
            <a:r>
              <a:rPr lang="en-US" dirty="0"/>
              <a:t>Role of psych testing– limited! There is no magical </a:t>
            </a:r>
            <a:r>
              <a:rPr lang="en-US" dirty="0" err="1"/>
              <a:t>neuropsych</a:t>
            </a:r>
            <a:r>
              <a:rPr lang="en-US" dirty="0"/>
              <a:t> tests to specifically diagnose ADHD (though an entire industry exists) </a:t>
            </a:r>
          </a:p>
          <a:p>
            <a:pPr lvl="1"/>
            <a:r>
              <a:rPr lang="en-US" dirty="0"/>
              <a:t>No technological test for adults at the moment</a:t>
            </a:r>
          </a:p>
          <a:p>
            <a:pPr lvl="1"/>
            <a:r>
              <a:rPr lang="en-US" dirty="0"/>
              <a:t>Positive Response to stimulant/Rx challenge should not be used to diagnose ADHD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79D7CF-A555-0022-E30C-0AC15F4D8FEC}"/>
              </a:ext>
            </a:extLst>
          </p:cNvPr>
          <p:cNvSpPr txBox="1"/>
          <p:nvPr/>
        </p:nvSpPr>
        <p:spPr>
          <a:xfrm>
            <a:off x="473336" y="5881322"/>
            <a:ext cx="11413864" cy="9766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Overview | Attention deficit hyperactivity disorder: diagnosis and management | Guidance | NICE. March 14, 2018. Accessed February 8, 2025. https://www.nice.org.uk/guidance/ng87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Overview | Digital technologies for assessing attention deficit hyperactivity disorder (ADHD) | Guidance | NICE. October 21, 2024. Accessed February 8, 2025. https://www.nice.org.uk/guidance/dg60</a:t>
            </a: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680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66A93-E93B-303A-F194-E206A6174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ASRS-v 1.1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067FC-31C5-16EA-2E75-049997D45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9525"/>
            <a:ext cx="8217023" cy="4897438"/>
          </a:xfrm>
        </p:spPr>
        <p:txBody>
          <a:bodyPr>
            <a:normAutofit/>
          </a:bodyPr>
          <a:lstStyle/>
          <a:p>
            <a:r>
              <a:rPr lang="en-US" dirty="0"/>
              <a:t>A cut-off of 4 positive areas (shaded) was previously used. </a:t>
            </a:r>
          </a:p>
          <a:p>
            <a:r>
              <a:rPr lang="en-US" dirty="0"/>
              <a:t>A numerical cut-off may be more useful (0-72).  </a:t>
            </a:r>
          </a:p>
          <a:p>
            <a:r>
              <a:rPr lang="en-US" dirty="0"/>
              <a:t>The post-test probability of a disease depends on its prevalence in a given population (pre-test probability). </a:t>
            </a:r>
          </a:p>
          <a:p>
            <a:r>
              <a:rPr lang="en-US" dirty="0"/>
              <a:t>We will use the numerical cut-offs based on pre-test probability.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FAD33D-D081-7E78-5827-FE5EAFE975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EB25BC-CE46-6560-45F2-5785CA8A327D}"/>
              </a:ext>
            </a:extLst>
          </p:cNvPr>
          <p:cNvSpPr txBox="1"/>
          <p:nvPr/>
        </p:nvSpPr>
        <p:spPr>
          <a:xfrm>
            <a:off x="9143999" y="4637330"/>
            <a:ext cx="239267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+mn-lt"/>
              </a:rPr>
              <a:t>Kessler RC, Adler LA, Gruber MJ, </a:t>
            </a:r>
            <a:r>
              <a:rPr lang="en-US" sz="1200" dirty="0" err="1">
                <a:effectLst/>
                <a:latin typeface="+mn-lt"/>
              </a:rPr>
              <a:t>Sarawate</a:t>
            </a:r>
            <a:r>
              <a:rPr lang="en-US" sz="1200" dirty="0">
                <a:effectLst/>
                <a:latin typeface="+mn-lt"/>
              </a:rPr>
              <a:t> CA, Spencer T, Van Brunt DL. Validity of the World Health Organization Adult ADHD Self‐Report Scale (ASRS) Screener in a representative sample of health plan members. </a:t>
            </a:r>
            <a:r>
              <a:rPr lang="en-US" sz="1200" i="1" dirty="0">
                <a:effectLst/>
                <a:latin typeface="+mn-lt"/>
              </a:rPr>
              <a:t>Int J Methods Psych Res</a:t>
            </a:r>
            <a:r>
              <a:rPr lang="en-US" sz="1200" dirty="0">
                <a:effectLst/>
                <a:latin typeface="+mn-lt"/>
              </a:rPr>
              <a:t>. 2007;16(2):52-65. doi:</a:t>
            </a:r>
            <a:r>
              <a:rPr lang="en-US" sz="1200" dirty="0">
                <a:effectLst/>
                <a:latin typeface="+mn-lt"/>
                <a:hlinkClick r:id="rId2"/>
              </a:rPr>
              <a:t>10.1002/mpr.208</a:t>
            </a:r>
            <a:endParaRPr lang="en-US" sz="1200" dirty="0"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485529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306D6-05DD-5274-4765-FB670A876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ASRS-v 1.1 Scores and Posterior Probabilities (7% prevalence)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66982F-2F11-E2E0-37B3-423AE656D9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D5DE4FC-B97D-3048-1BD6-4AFDD23333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335532"/>
              </p:ext>
            </p:extLst>
          </p:nvPr>
        </p:nvGraphicFramePr>
        <p:xfrm>
          <a:off x="709120" y="1163329"/>
          <a:ext cx="10840729" cy="4301968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742373">
                  <a:extLst>
                    <a:ext uri="{9D8B030D-6E8A-4147-A177-3AD203B41FA5}">
                      <a16:colId xmlns:a16="http://schemas.microsoft.com/office/drawing/2014/main" val="3173146757"/>
                    </a:ext>
                  </a:extLst>
                </a:gridCol>
                <a:gridCol w="1462407">
                  <a:extLst>
                    <a:ext uri="{9D8B030D-6E8A-4147-A177-3AD203B41FA5}">
                      <a16:colId xmlns:a16="http://schemas.microsoft.com/office/drawing/2014/main" val="1356934432"/>
                    </a:ext>
                  </a:extLst>
                </a:gridCol>
                <a:gridCol w="1600743">
                  <a:extLst>
                    <a:ext uri="{9D8B030D-6E8A-4147-A177-3AD203B41FA5}">
                      <a16:colId xmlns:a16="http://schemas.microsoft.com/office/drawing/2014/main" val="3282259970"/>
                    </a:ext>
                  </a:extLst>
                </a:gridCol>
                <a:gridCol w="1276774">
                  <a:extLst>
                    <a:ext uri="{9D8B030D-6E8A-4147-A177-3AD203B41FA5}">
                      <a16:colId xmlns:a16="http://schemas.microsoft.com/office/drawing/2014/main" val="2672381391"/>
                    </a:ext>
                  </a:extLst>
                </a:gridCol>
                <a:gridCol w="1242874">
                  <a:extLst>
                    <a:ext uri="{9D8B030D-6E8A-4147-A177-3AD203B41FA5}">
                      <a16:colId xmlns:a16="http://schemas.microsoft.com/office/drawing/2014/main" val="1511807875"/>
                    </a:ext>
                  </a:extLst>
                </a:gridCol>
                <a:gridCol w="1722268">
                  <a:extLst>
                    <a:ext uri="{9D8B030D-6E8A-4147-A177-3AD203B41FA5}">
                      <a16:colId xmlns:a16="http://schemas.microsoft.com/office/drawing/2014/main" val="3452934570"/>
                    </a:ext>
                  </a:extLst>
                </a:gridCol>
                <a:gridCol w="1793290">
                  <a:extLst>
                    <a:ext uri="{9D8B030D-6E8A-4147-A177-3AD203B41FA5}">
                      <a16:colId xmlns:a16="http://schemas.microsoft.com/office/drawing/2014/main" val="3225844888"/>
                    </a:ext>
                  </a:extLst>
                </a:gridCol>
              </a:tblGrid>
              <a:tr h="743662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ASRS Screener Cut-Off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Sensitivity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Specificity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+LR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-LR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Pos. Test Post Prob.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Neg. Test Post Prob.</a:t>
                      </a:r>
                    </a:p>
                    <a:p>
                      <a:pPr algn="ctr"/>
                      <a:endParaRPr 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6502132"/>
                  </a:ext>
                </a:extLst>
              </a:tr>
              <a:tr h="313992">
                <a:tc>
                  <a:txBody>
                    <a:bodyPr/>
                    <a:lstStyle/>
                    <a:p>
                      <a:r>
                        <a:rPr lang="en-US" dirty="0"/>
                        <a:t>49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45%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98%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22.5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62%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4%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3636839"/>
                  </a:ext>
                </a:extLst>
              </a:tr>
              <a:tr h="366952">
                <a:tc>
                  <a:txBody>
                    <a:bodyPr/>
                    <a:lstStyle/>
                    <a:p>
                      <a:r>
                        <a:rPr lang="en-US" dirty="0"/>
                        <a:t>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9135742"/>
                  </a:ext>
                </a:extLst>
              </a:tr>
              <a:tr h="313992">
                <a:tc>
                  <a:txBody>
                    <a:bodyPr/>
                    <a:lstStyle/>
                    <a:p>
                      <a:r>
                        <a:rPr lang="en-US" dirty="0"/>
                        <a:t>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0828162"/>
                  </a:ext>
                </a:extLst>
              </a:tr>
              <a:tr h="503694"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8245136"/>
                  </a:ext>
                </a:extLst>
              </a:tr>
              <a:tr h="503694">
                <a:tc>
                  <a:txBody>
                    <a:bodyPr/>
                    <a:lstStyle/>
                    <a:p>
                      <a:r>
                        <a:rPr lang="en-US" dirty="0"/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5955561"/>
                  </a:ext>
                </a:extLst>
              </a:tr>
              <a:tr h="503694">
                <a:tc>
                  <a:txBody>
                    <a:bodyPr/>
                    <a:lstStyle/>
                    <a:p>
                      <a:r>
                        <a:rPr lang="en-US" dirty="0"/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4179802"/>
                  </a:ext>
                </a:extLst>
              </a:tr>
              <a:tr h="503694">
                <a:tc>
                  <a:txBody>
                    <a:bodyPr/>
                    <a:lstStyle/>
                    <a:p>
                      <a:r>
                        <a:rPr lang="en-US" dirty="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234914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67A38B1-B0BD-1595-56FD-CD44FDF14418}"/>
              </a:ext>
            </a:extLst>
          </p:cNvPr>
          <p:cNvSpPr txBox="1"/>
          <p:nvPr/>
        </p:nvSpPr>
        <p:spPr>
          <a:xfrm>
            <a:off x="426275" y="6433949"/>
            <a:ext cx="84425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+mn-lt"/>
              </a:rPr>
              <a:t>Probabilities calculated using the Fagan nomogram drawn with tool from http://araw.mede.uic.edu/cgi-bin/testcalc.pl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14FCEC-1C52-6E53-A75F-8530853064C2}"/>
              </a:ext>
            </a:extLst>
          </p:cNvPr>
          <p:cNvSpPr txBox="1"/>
          <p:nvPr/>
        </p:nvSpPr>
        <p:spPr>
          <a:xfrm>
            <a:off x="426275" y="5578355"/>
            <a:ext cx="10515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+mn-lt"/>
              </a:rPr>
              <a:t>Kessler RC, Adler LA, Gruber MJ, </a:t>
            </a:r>
            <a:r>
              <a:rPr lang="en-US" sz="1200" dirty="0" err="1">
                <a:effectLst/>
                <a:latin typeface="+mn-lt"/>
              </a:rPr>
              <a:t>Sarawate</a:t>
            </a:r>
            <a:r>
              <a:rPr lang="en-US" sz="1200" dirty="0">
                <a:effectLst/>
                <a:latin typeface="+mn-lt"/>
              </a:rPr>
              <a:t> CA, Spencer T, Van Brunt DL. Validity of the World Health Organization Adult ADHD Self‐Report Scale (ASRS) Screener in a representative sample of health plan members. </a:t>
            </a:r>
            <a:r>
              <a:rPr lang="en-US" sz="1200" i="1" dirty="0">
                <a:effectLst/>
                <a:latin typeface="+mn-lt"/>
              </a:rPr>
              <a:t>Int J Methods Psych Res</a:t>
            </a:r>
            <a:r>
              <a:rPr lang="en-US" sz="1200" dirty="0">
                <a:effectLst/>
                <a:latin typeface="+mn-lt"/>
              </a:rPr>
              <a:t>. 2007;16(2):52-65. doi:</a:t>
            </a:r>
            <a:r>
              <a:rPr lang="en-US" sz="1200" dirty="0">
                <a:effectLst/>
                <a:latin typeface="+mn-lt"/>
                <a:hlinkClick r:id="rId2"/>
              </a:rPr>
              <a:t>10.1002/mpr.208</a:t>
            </a:r>
            <a:endParaRPr lang="en-US" sz="1200" dirty="0">
              <a:effectLst/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D91D9F-C070-22DC-C943-B8304E87BD01}"/>
              </a:ext>
            </a:extLst>
          </p:cNvPr>
          <p:cNvSpPr txBox="1"/>
          <p:nvPr/>
        </p:nvSpPr>
        <p:spPr>
          <a:xfrm>
            <a:off x="426275" y="5985006"/>
            <a:ext cx="113011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 err="1">
                <a:effectLst/>
                <a:latin typeface="+mn-lt"/>
              </a:rPr>
              <a:t>Brevik</a:t>
            </a:r>
            <a:r>
              <a:rPr lang="en-US" sz="1200" dirty="0">
                <a:effectLst/>
                <a:latin typeface="+mn-lt"/>
              </a:rPr>
              <a:t> EJ, </a:t>
            </a:r>
            <a:r>
              <a:rPr lang="en-US" sz="1200" dirty="0" err="1">
                <a:effectLst/>
                <a:latin typeface="+mn-lt"/>
              </a:rPr>
              <a:t>Lundervold</a:t>
            </a:r>
            <a:r>
              <a:rPr lang="en-US" sz="1200" dirty="0">
                <a:effectLst/>
                <a:latin typeface="+mn-lt"/>
              </a:rPr>
              <a:t> AJ, </a:t>
            </a:r>
            <a:r>
              <a:rPr lang="en-US" sz="1200" dirty="0" err="1">
                <a:effectLst/>
                <a:latin typeface="+mn-lt"/>
              </a:rPr>
              <a:t>Haavik</a:t>
            </a:r>
            <a:r>
              <a:rPr lang="en-US" sz="1200" dirty="0">
                <a:effectLst/>
                <a:latin typeface="+mn-lt"/>
              </a:rPr>
              <a:t> J, </a:t>
            </a:r>
            <a:r>
              <a:rPr lang="en-US" sz="1200" dirty="0" err="1">
                <a:effectLst/>
                <a:latin typeface="+mn-lt"/>
              </a:rPr>
              <a:t>Posserud</a:t>
            </a:r>
            <a:r>
              <a:rPr lang="en-US" sz="1200" dirty="0">
                <a:effectLst/>
                <a:latin typeface="+mn-lt"/>
              </a:rPr>
              <a:t> M. Validity and accuracy of the Adult Attention‐Deficit/Hyperactivity Disorder (ADHD) Self‐Report Scale (ASRS) and the </a:t>
            </a:r>
            <a:r>
              <a:rPr lang="en-US" sz="1200" dirty="0" err="1">
                <a:effectLst/>
                <a:latin typeface="+mn-lt"/>
              </a:rPr>
              <a:t>Wender</a:t>
            </a:r>
            <a:r>
              <a:rPr lang="en-US" sz="1200" dirty="0">
                <a:effectLst/>
                <a:latin typeface="+mn-lt"/>
              </a:rPr>
              <a:t> Utah Rating Scale (WURS) symptom checklists in discriminating between adults with and without ADHD. </a:t>
            </a:r>
            <a:r>
              <a:rPr lang="en-US" sz="1200" i="1" dirty="0">
                <a:effectLst/>
                <a:latin typeface="+mn-lt"/>
              </a:rPr>
              <a:t>Brain and Behavior</a:t>
            </a:r>
            <a:r>
              <a:rPr lang="en-US" sz="1200" dirty="0">
                <a:effectLst/>
                <a:latin typeface="+mn-lt"/>
              </a:rPr>
              <a:t>. 2020;10(6):e01605. doi:</a:t>
            </a:r>
            <a:r>
              <a:rPr lang="en-US" sz="1200" dirty="0">
                <a:effectLst/>
                <a:latin typeface="+mn-lt"/>
                <a:hlinkClick r:id="rId3"/>
              </a:rPr>
              <a:t>10.1002/brb3.1605</a:t>
            </a:r>
            <a:endParaRPr lang="en-US" sz="1200" dirty="0"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70689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9B0B-4441-ED44-B1E1-062FB982B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/>
              <a:t>Disclosure of Financial Relationships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B90D1-9612-1D4E-8532-26F8FBC52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sz="2800" dirty="0"/>
          </a:p>
          <a:p>
            <a:pPr marL="0" indent="0">
              <a:buNone/>
            </a:pPr>
            <a:r>
              <a:rPr lang="en-US" sz="2800" dirty="0"/>
              <a:t>Visit the </a:t>
            </a:r>
            <a:r>
              <a:rPr lang="en-US" sz="2800" i="1" dirty="0"/>
              <a:t>ACP Meeting</a:t>
            </a:r>
            <a:r>
              <a:rPr lang="en-US" sz="2800" dirty="0"/>
              <a:t> mobile app or the meeting’s web platform to view disclosure of relevant financial relationships.</a:t>
            </a:r>
            <a:endParaRPr lang="en-US" sz="2800" dirty="0">
              <a:cs typeface="Calibri" panose="020F0502020204030204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C18A35-71B2-4543-8293-AA40E747BA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1711D5-349D-4847-A71F-DCB6A6FF38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5214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306D6-05DD-5274-4765-FB670A876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ASRS-v 1.1 Scores and Posterior Probabilities (50% prevalence)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66982F-2F11-E2E0-37B3-423AE656D9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D5DE4FC-B97D-3048-1BD6-4AFDD23333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72752"/>
              </p:ext>
            </p:extLst>
          </p:nvPr>
        </p:nvGraphicFramePr>
        <p:xfrm>
          <a:off x="709120" y="1163329"/>
          <a:ext cx="10840729" cy="4301968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742373">
                  <a:extLst>
                    <a:ext uri="{9D8B030D-6E8A-4147-A177-3AD203B41FA5}">
                      <a16:colId xmlns:a16="http://schemas.microsoft.com/office/drawing/2014/main" val="3173146757"/>
                    </a:ext>
                  </a:extLst>
                </a:gridCol>
                <a:gridCol w="1462407">
                  <a:extLst>
                    <a:ext uri="{9D8B030D-6E8A-4147-A177-3AD203B41FA5}">
                      <a16:colId xmlns:a16="http://schemas.microsoft.com/office/drawing/2014/main" val="1356934432"/>
                    </a:ext>
                  </a:extLst>
                </a:gridCol>
                <a:gridCol w="1600743">
                  <a:extLst>
                    <a:ext uri="{9D8B030D-6E8A-4147-A177-3AD203B41FA5}">
                      <a16:colId xmlns:a16="http://schemas.microsoft.com/office/drawing/2014/main" val="3282259970"/>
                    </a:ext>
                  </a:extLst>
                </a:gridCol>
                <a:gridCol w="1276774">
                  <a:extLst>
                    <a:ext uri="{9D8B030D-6E8A-4147-A177-3AD203B41FA5}">
                      <a16:colId xmlns:a16="http://schemas.microsoft.com/office/drawing/2014/main" val="2672381391"/>
                    </a:ext>
                  </a:extLst>
                </a:gridCol>
                <a:gridCol w="1242874">
                  <a:extLst>
                    <a:ext uri="{9D8B030D-6E8A-4147-A177-3AD203B41FA5}">
                      <a16:colId xmlns:a16="http://schemas.microsoft.com/office/drawing/2014/main" val="1511807875"/>
                    </a:ext>
                  </a:extLst>
                </a:gridCol>
                <a:gridCol w="1722268">
                  <a:extLst>
                    <a:ext uri="{9D8B030D-6E8A-4147-A177-3AD203B41FA5}">
                      <a16:colId xmlns:a16="http://schemas.microsoft.com/office/drawing/2014/main" val="3452934570"/>
                    </a:ext>
                  </a:extLst>
                </a:gridCol>
                <a:gridCol w="1793290">
                  <a:extLst>
                    <a:ext uri="{9D8B030D-6E8A-4147-A177-3AD203B41FA5}">
                      <a16:colId xmlns:a16="http://schemas.microsoft.com/office/drawing/2014/main" val="3225844888"/>
                    </a:ext>
                  </a:extLst>
                </a:gridCol>
              </a:tblGrid>
              <a:tr h="743662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ASRS Screener Cut-Off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Sensitivity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Specificity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+LR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-LR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Pos. Test Post Prob.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Neg. Test Post Prob.</a:t>
                      </a:r>
                    </a:p>
                    <a:p>
                      <a:pPr algn="ctr"/>
                      <a:endParaRPr 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6502132"/>
                  </a:ext>
                </a:extLst>
              </a:tr>
              <a:tr h="313992">
                <a:tc>
                  <a:txBody>
                    <a:bodyPr/>
                    <a:lstStyle/>
                    <a:p>
                      <a:r>
                        <a:rPr lang="en-US" dirty="0"/>
                        <a:t>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3636839"/>
                  </a:ext>
                </a:extLst>
              </a:tr>
              <a:tr h="366952">
                <a:tc>
                  <a:txBody>
                    <a:bodyPr/>
                    <a:lstStyle/>
                    <a:p>
                      <a:r>
                        <a:rPr lang="en-US" dirty="0"/>
                        <a:t>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9135742"/>
                  </a:ext>
                </a:extLst>
              </a:tr>
              <a:tr h="313992">
                <a:tc>
                  <a:txBody>
                    <a:bodyPr/>
                    <a:lstStyle/>
                    <a:p>
                      <a:r>
                        <a:rPr lang="en-US" dirty="0"/>
                        <a:t>36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79%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90%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7.9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0.23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89%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19%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0828162"/>
                  </a:ext>
                </a:extLst>
              </a:tr>
              <a:tr h="503694"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8245136"/>
                  </a:ext>
                </a:extLst>
              </a:tr>
              <a:tr h="503694">
                <a:tc>
                  <a:txBody>
                    <a:bodyPr/>
                    <a:lstStyle/>
                    <a:p>
                      <a:r>
                        <a:rPr lang="en-US" dirty="0"/>
                        <a:t>27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90%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71%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3.10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0.14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76%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12%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955561"/>
                  </a:ext>
                </a:extLst>
              </a:tr>
              <a:tr h="503694">
                <a:tc>
                  <a:txBody>
                    <a:bodyPr/>
                    <a:lstStyle/>
                    <a:p>
                      <a:r>
                        <a:rPr lang="en-US" dirty="0"/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4179802"/>
                  </a:ext>
                </a:extLst>
              </a:tr>
              <a:tr h="503694">
                <a:tc>
                  <a:txBody>
                    <a:bodyPr/>
                    <a:lstStyle/>
                    <a:p>
                      <a:r>
                        <a:rPr lang="en-US" dirty="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234914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67A38B1-B0BD-1595-56FD-CD44FDF14418}"/>
              </a:ext>
            </a:extLst>
          </p:cNvPr>
          <p:cNvSpPr txBox="1"/>
          <p:nvPr/>
        </p:nvSpPr>
        <p:spPr>
          <a:xfrm>
            <a:off x="426275" y="6433949"/>
            <a:ext cx="84425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+mn-lt"/>
              </a:rPr>
              <a:t>Probabilities calculated using the Fagan nomogram drawn with tool from http://araw.mede.uic.edu/cgi-bin/testcalc.pl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14FCEC-1C52-6E53-A75F-8530853064C2}"/>
              </a:ext>
            </a:extLst>
          </p:cNvPr>
          <p:cNvSpPr txBox="1"/>
          <p:nvPr/>
        </p:nvSpPr>
        <p:spPr>
          <a:xfrm>
            <a:off x="426275" y="5578355"/>
            <a:ext cx="10515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+mn-lt"/>
              </a:rPr>
              <a:t>Kessler RC, Adler LA, Gruber MJ, </a:t>
            </a:r>
            <a:r>
              <a:rPr lang="en-US" sz="1200" dirty="0" err="1">
                <a:effectLst/>
                <a:latin typeface="+mn-lt"/>
              </a:rPr>
              <a:t>Sarawate</a:t>
            </a:r>
            <a:r>
              <a:rPr lang="en-US" sz="1200" dirty="0">
                <a:effectLst/>
                <a:latin typeface="+mn-lt"/>
              </a:rPr>
              <a:t> CA, Spencer T, Van Brunt DL. Validity of the World Health Organization Adult ADHD Self‐Report Scale (ASRS) Screener in a representative sample of health plan members. </a:t>
            </a:r>
            <a:r>
              <a:rPr lang="en-US" sz="1200" i="1" dirty="0">
                <a:effectLst/>
                <a:latin typeface="+mn-lt"/>
              </a:rPr>
              <a:t>Int J Methods Psych Res</a:t>
            </a:r>
            <a:r>
              <a:rPr lang="en-US" sz="1200" dirty="0">
                <a:effectLst/>
                <a:latin typeface="+mn-lt"/>
              </a:rPr>
              <a:t>. 2007;16(2):52-65. doi:</a:t>
            </a:r>
            <a:r>
              <a:rPr lang="en-US" sz="1200" dirty="0">
                <a:effectLst/>
                <a:latin typeface="+mn-lt"/>
                <a:hlinkClick r:id="rId2"/>
              </a:rPr>
              <a:t>10.1002/mpr.208</a:t>
            </a:r>
            <a:endParaRPr lang="en-US" sz="1200" dirty="0">
              <a:effectLst/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D91D9F-C070-22DC-C943-B8304E87BD01}"/>
              </a:ext>
            </a:extLst>
          </p:cNvPr>
          <p:cNvSpPr txBox="1"/>
          <p:nvPr/>
        </p:nvSpPr>
        <p:spPr>
          <a:xfrm>
            <a:off x="426275" y="5972284"/>
            <a:ext cx="113011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 err="1">
                <a:effectLst/>
                <a:latin typeface="+mn-lt"/>
              </a:rPr>
              <a:t>Brevik</a:t>
            </a:r>
            <a:r>
              <a:rPr lang="en-US" sz="1200" dirty="0">
                <a:effectLst/>
                <a:latin typeface="+mn-lt"/>
              </a:rPr>
              <a:t> EJ, </a:t>
            </a:r>
            <a:r>
              <a:rPr lang="en-US" sz="1200" dirty="0" err="1">
                <a:effectLst/>
                <a:latin typeface="+mn-lt"/>
              </a:rPr>
              <a:t>Lundervold</a:t>
            </a:r>
            <a:r>
              <a:rPr lang="en-US" sz="1200" dirty="0">
                <a:effectLst/>
                <a:latin typeface="+mn-lt"/>
              </a:rPr>
              <a:t> AJ, </a:t>
            </a:r>
            <a:r>
              <a:rPr lang="en-US" sz="1200" dirty="0" err="1">
                <a:effectLst/>
                <a:latin typeface="+mn-lt"/>
              </a:rPr>
              <a:t>Haavik</a:t>
            </a:r>
            <a:r>
              <a:rPr lang="en-US" sz="1200" dirty="0">
                <a:effectLst/>
                <a:latin typeface="+mn-lt"/>
              </a:rPr>
              <a:t> J, </a:t>
            </a:r>
            <a:r>
              <a:rPr lang="en-US" sz="1200" dirty="0" err="1">
                <a:effectLst/>
                <a:latin typeface="+mn-lt"/>
              </a:rPr>
              <a:t>Posserud</a:t>
            </a:r>
            <a:r>
              <a:rPr lang="en-US" sz="1200" dirty="0">
                <a:effectLst/>
                <a:latin typeface="+mn-lt"/>
              </a:rPr>
              <a:t> M. Validity and accuracy of the Adult Attention‐Deficit/Hyperactivity Disorder (ADHD) Self‐Report Scale (ASRS) and the </a:t>
            </a:r>
            <a:r>
              <a:rPr lang="en-US" sz="1200" dirty="0" err="1">
                <a:effectLst/>
                <a:latin typeface="+mn-lt"/>
              </a:rPr>
              <a:t>Wender</a:t>
            </a:r>
            <a:r>
              <a:rPr lang="en-US" sz="1200" dirty="0">
                <a:effectLst/>
                <a:latin typeface="+mn-lt"/>
              </a:rPr>
              <a:t> Utah Rating Scale (WURS) symptom checklists in discriminating between adults with and without ADHD. </a:t>
            </a:r>
            <a:r>
              <a:rPr lang="en-US" sz="1200" i="1" dirty="0">
                <a:effectLst/>
                <a:latin typeface="+mn-lt"/>
              </a:rPr>
              <a:t>Brain and Behavior</a:t>
            </a:r>
            <a:r>
              <a:rPr lang="en-US" sz="1200" dirty="0">
                <a:effectLst/>
                <a:latin typeface="+mn-lt"/>
              </a:rPr>
              <a:t>. 2020;10(6):e01605. doi:</a:t>
            </a:r>
            <a:r>
              <a:rPr lang="en-US" sz="1200" dirty="0">
                <a:effectLst/>
                <a:latin typeface="+mn-lt"/>
                <a:hlinkClick r:id="rId3"/>
              </a:rPr>
              <a:t>10.1002/brb3.1605</a:t>
            </a:r>
            <a:endParaRPr lang="en-US" sz="1200" dirty="0"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01869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D4341A-2542-D441-5D44-C1A6870887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FF4FD500-54C3-9CE2-CE98-347D9FF45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977" y="192024"/>
            <a:ext cx="10515600" cy="582703"/>
          </a:xfrm>
        </p:spPr>
        <p:txBody>
          <a:bodyPr>
            <a:normAutofit fontScale="90000"/>
          </a:bodyPr>
          <a:lstStyle/>
          <a:p>
            <a:r>
              <a:rPr lang="en-US" dirty="0"/>
              <a:t>ASRS-v 1.1 Performance Depends on Pre-Test Probability (Cut-off 36)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18FC64F-7322-70EF-AEB3-80CEAB57429B}"/>
              </a:ext>
            </a:extLst>
          </p:cNvPr>
          <p:cNvSpPr txBox="1"/>
          <p:nvPr/>
        </p:nvSpPr>
        <p:spPr>
          <a:xfrm>
            <a:off x="8129644" y="6297983"/>
            <a:ext cx="31851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+mn-lt"/>
              </a:rPr>
              <a:t>Fagan nomogram drawn with tool from http://araw.mede.uic.edu/cgi-bin/testcalc.pl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4CE1348-A938-E5F0-1120-4D66CC40BD04}"/>
              </a:ext>
            </a:extLst>
          </p:cNvPr>
          <p:cNvSpPr txBox="1"/>
          <p:nvPr/>
        </p:nvSpPr>
        <p:spPr>
          <a:xfrm>
            <a:off x="403201" y="6129994"/>
            <a:ext cx="77264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 err="1">
                <a:effectLst/>
                <a:latin typeface="+mn-lt"/>
              </a:rPr>
              <a:t>Brevik</a:t>
            </a:r>
            <a:r>
              <a:rPr lang="en-US" sz="1200" dirty="0">
                <a:effectLst/>
                <a:latin typeface="+mn-lt"/>
              </a:rPr>
              <a:t> EJ, </a:t>
            </a:r>
            <a:r>
              <a:rPr lang="en-US" sz="1200" dirty="0" err="1">
                <a:effectLst/>
                <a:latin typeface="+mn-lt"/>
              </a:rPr>
              <a:t>Lundervold</a:t>
            </a:r>
            <a:r>
              <a:rPr lang="en-US" sz="1200" dirty="0">
                <a:effectLst/>
                <a:latin typeface="+mn-lt"/>
              </a:rPr>
              <a:t> AJ, </a:t>
            </a:r>
            <a:r>
              <a:rPr lang="en-US" sz="1200" dirty="0" err="1">
                <a:effectLst/>
                <a:latin typeface="+mn-lt"/>
              </a:rPr>
              <a:t>Haavik</a:t>
            </a:r>
            <a:r>
              <a:rPr lang="en-US" sz="1200" dirty="0">
                <a:effectLst/>
                <a:latin typeface="+mn-lt"/>
              </a:rPr>
              <a:t> J, </a:t>
            </a:r>
            <a:r>
              <a:rPr lang="en-US" sz="1200" dirty="0" err="1">
                <a:effectLst/>
                <a:latin typeface="+mn-lt"/>
              </a:rPr>
              <a:t>Posserud</a:t>
            </a:r>
            <a:r>
              <a:rPr lang="en-US" sz="1200" dirty="0">
                <a:effectLst/>
                <a:latin typeface="+mn-lt"/>
              </a:rPr>
              <a:t> M. Validity and accuracy of the Adult Attention‐Deficit/Hyperactivity Disorder (ADHD) Self‐Report Scale (ASRS) and the </a:t>
            </a:r>
            <a:r>
              <a:rPr lang="en-US" sz="1200" dirty="0" err="1">
                <a:effectLst/>
                <a:latin typeface="+mn-lt"/>
              </a:rPr>
              <a:t>Wender</a:t>
            </a:r>
            <a:r>
              <a:rPr lang="en-US" sz="1200" dirty="0">
                <a:effectLst/>
                <a:latin typeface="+mn-lt"/>
              </a:rPr>
              <a:t> Utah Rating Scale (WURS) symptom checklists in discriminating between adults with and without ADHD. </a:t>
            </a:r>
            <a:r>
              <a:rPr lang="en-US" sz="1200" i="1" dirty="0">
                <a:effectLst/>
                <a:latin typeface="+mn-lt"/>
              </a:rPr>
              <a:t>Brain and Behavior</a:t>
            </a:r>
            <a:r>
              <a:rPr lang="en-US" sz="1200" dirty="0">
                <a:effectLst/>
                <a:latin typeface="+mn-lt"/>
              </a:rPr>
              <a:t>. 2020;10(6):e01605. doi:</a:t>
            </a:r>
            <a:r>
              <a:rPr lang="en-US" sz="1200" dirty="0">
                <a:effectLst/>
                <a:latin typeface="+mn-lt"/>
                <a:hlinkClick r:id="rId2"/>
              </a:rPr>
              <a:t>10.1002/brb3.1605</a:t>
            </a:r>
            <a:endParaRPr lang="en-US" sz="1200" dirty="0">
              <a:effectLst/>
              <a:latin typeface="+mn-lt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031ADB4-888F-EF3D-5A79-FEE32D1ED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9414" y="1409890"/>
            <a:ext cx="2826875" cy="461136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3C511C7-C970-1C2A-93CF-AB7166B689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8789" y="1352365"/>
            <a:ext cx="2894274" cy="4613507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15EBE0A3-CAD5-4FB2-F2FE-535925767EA1}"/>
              </a:ext>
            </a:extLst>
          </p:cNvPr>
          <p:cNvSpPr txBox="1"/>
          <p:nvPr/>
        </p:nvSpPr>
        <p:spPr>
          <a:xfrm>
            <a:off x="6863684" y="1000692"/>
            <a:ext cx="28956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Prior Prob: 50%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4E0E2F4-BBA6-0D89-12D5-9D34D9BE3D49}"/>
              </a:ext>
            </a:extLst>
          </p:cNvPr>
          <p:cNvSpPr txBox="1"/>
          <p:nvPr/>
        </p:nvSpPr>
        <p:spPr>
          <a:xfrm>
            <a:off x="1949414" y="1054190"/>
            <a:ext cx="28956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Prior Prob: 7% 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39AB96E-6028-EC21-20FC-DA525B483FB9}"/>
              </a:ext>
            </a:extLst>
          </p:cNvPr>
          <p:cNvCxnSpPr/>
          <p:nvPr/>
        </p:nvCxnSpPr>
        <p:spPr>
          <a:xfrm>
            <a:off x="4722894" y="2203243"/>
            <a:ext cx="217107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CDD24F7D-203D-D322-004E-54BB5B55638C}"/>
              </a:ext>
            </a:extLst>
          </p:cNvPr>
          <p:cNvSpPr txBox="1"/>
          <p:nvPr/>
        </p:nvSpPr>
        <p:spPr>
          <a:xfrm>
            <a:off x="4796049" y="2402152"/>
            <a:ext cx="2047875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+ Family </a:t>
            </a:r>
            <a:r>
              <a:rPr lang="en-US" dirty="0" err="1"/>
              <a:t>Hx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+Poor academic or occupational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+ Collateral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Absence of alternative dx i.e. anxiety</a:t>
            </a:r>
          </a:p>
        </p:txBody>
      </p:sp>
    </p:spTree>
    <p:extLst>
      <p:ext uri="{BB962C8B-B14F-4D97-AF65-F5344CB8AC3E}">
        <p14:creationId xmlns:p14="http://schemas.microsoft.com/office/powerpoint/2010/main" val="18728255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D417F9-0350-0E55-5741-DFA2353CC3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50F9722B-0A52-5209-AFDA-0DB2D621F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088"/>
            <a:ext cx="12192000" cy="596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2298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537FF-964A-C7F8-CD99-DECD1C000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Pragmatic Diagnostic Journey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2DF700-B3BC-97B2-4195-0690A46BC4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8198" name="Picture 6">
            <a:extLst>
              <a:ext uri="{FF2B5EF4-FFF2-40B4-BE49-F238E27FC236}">
                <a16:creationId xmlns:a16="http://schemas.microsoft.com/office/drawing/2014/main" id="{088E1120-24AB-725C-EF5C-D2BDA6800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02" y="1279525"/>
            <a:ext cx="8802931" cy="486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2863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AB0C71-F471-14D5-8B24-9A6A398C47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17D0406B-F8DB-7AC0-CBCC-F69F3F9862FB}"/>
              </a:ext>
            </a:extLst>
          </p:cNvPr>
          <p:cNvSpPr/>
          <p:nvPr/>
        </p:nvSpPr>
        <p:spPr>
          <a:xfrm>
            <a:off x="1473693" y="213064"/>
            <a:ext cx="3994952" cy="2585621"/>
          </a:xfrm>
          <a:prstGeom prst="wedgeRound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I’d rather have everyone see behavioral health providers for evaluation and/or treatment of ADHD. 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3A180111-0CF4-43CD-AC5E-68695D47F7E8}"/>
              </a:ext>
            </a:extLst>
          </p:cNvPr>
          <p:cNvSpPr/>
          <p:nvPr/>
        </p:nvSpPr>
        <p:spPr>
          <a:xfrm>
            <a:off x="5261424" y="1739447"/>
            <a:ext cx="4421080" cy="3311370"/>
          </a:xfrm>
          <a:prstGeom prst="wedgeEllipseCallou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Sure! Systems-Based Practice applies to ADHD. It would all depend on resources within your region and systems of health care delivery. </a:t>
            </a:r>
          </a:p>
        </p:txBody>
      </p:sp>
      <p:pic>
        <p:nvPicPr>
          <p:cNvPr id="8" name="Graphic 7" descr="Doctor">
            <a:extLst>
              <a:ext uri="{FF2B5EF4-FFF2-40B4-BE49-F238E27FC236}">
                <a16:creationId xmlns:a16="http://schemas.microsoft.com/office/drawing/2014/main" id="{7368178B-8F4C-9301-2C0C-E524E5FD5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394752"/>
            <a:ext cx="3002872" cy="3002872"/>
          </a:xfrm>
          <a:prstGeom prst="rect">
            <a:avLst/>
          </a:prstGeom>
        </p:spPr>
      </p:pic>
      <p:pic>
        <p:nvPicPr>
          <p:cNvPr id="10" name="Graphic 9" descr="Veterinarian">
            <a:extLst>
              <a:ext uri="{FF2B5EF4-FFF2-40B4-BE49-F238E27FC236}">
                <a16:creationId xmlns:a16="http://schemas.microsoft.com/office/drawing/2014/main" id="{82257E84-C736-7AD7-8FF7-710DF20251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47759" y="3949455"/>
            <a:ext cx="2716521" cy="271652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8E2EC60-1D12-B9F3-6D1F-F034BB8EFED2}"/>
              </a:ext>
            </a:extLst>
          </p:cNvPr>
          <p:cNvSpPr/>
          <p:nvPr/>
        </p:nvSpPr>
        <p:spPr>
          <a:xfrm>
            <a:off x="9412941" y="5529431"/>
            <a:ext cx="796066" cy="7315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6149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5562E-C924-A7E4-11F7-88836C0C1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Care ADHD Evaluation Packet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754E7-B671-DECA-97DB-9698ACE75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A. Screeners: </a:t>
            </a:r>
            <a:r>
              <a:rPr lang="en-US" dirty="0"/>
              <a:t>Initial Appointment- Administer and Analyze </a:t>
            </a:r>
          </a:p>
          <a:p>
            <a:pPr lvl="1"/>
            <a:r>
              <a:rPr lang="en-US" dirty="0"/>
              <a:t>ASRS v1.1</a:t>
            </a:r>
          </a:p>
          <a:p>
            <a:pPr lvl="1"/>
            <a:r>
              <a:rPr lang="en-US" dirty="0"/>
              <a:t>GAD-7</a:t>
            </a:r>
          </a:p>
          <a:p>
            <a:pPr lvl="1"/>
            <a:r>
              <a:rPr lang="en-US" dirty="0"/>
              <a:t>PHQ-9</a:t>
            </a:r>
          </a:p>
          <a:p>
            <a:pPr lvl="1"/>
            <a:endParaRPr lang="en-US" dirty="0"/>
          </a:p>
          <a:p>
            <a:r>
              <a:rPr lang="en-US" b="1" dirty="0"/>
              <a:t>B. Personal &amp; Collateral Packet: </a:t>
            </a:r>
            <a:r>
              <a:rPr lang="en-US" dirty="0"/>
              <a:t>Initial appointment, provide to the patient, analyze in the second appointment</a:t>
            </a:r>
          </a:p>
          <a:p>
            <a:pPr lvl="1"/>
            <a:r>
              <a:rPr lang="en-US" dirty="0"/>
              <a:t>ADHD Risk History Form</a:t>
            </a:r>
          </a:p>
          <a:p>
            <a:pPr lvl="1"/>
            <a:r>
              <a:rPr lang="en-US" dirty="0"/>
              <a:t>Current Symptoms Scale- Self-Report</a:t>
            </a:r>
          </a:p>
          <a:p>
            <a:pPr lvl="1"/>
            <a:r>
              <a:rPr lang="en-US" dirty="0"/>
              <a:t>Childhood Symptoms Scale- Self-Report</a:t>
            </a:r>
          </a:p>
          <a:p>
            <a:pPr lvl="1"/>
            <a:r>
              <a:rPr lang="en-US" dirty="0"/>
              <a:t>Medical Assessment Tool for Adults with ADHD</a:t>
            </a:r>
          </a:p>
          <a:p>
            <a:pPr lvl="1"/>
            <a:r>
              <a:rPr lang="en-US" dirty="0"/>
              <a:t>Informant- Parent (x2)</a:t>
            </a:r>
          </a:p>
          <a:p>
            <a:pPr lvl="1"/>
            <a:r>
              <a:rPr lang="en-US" dirty="0"/>
              <a:t>Informant- Partner/Friend (x2)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5C2DE8-A596-7FF5-199C-F89F06C177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DB1EF595-627E-BA8A-0D02-43CCE6ED5BF2}"/>
              </a:ext>
            </a:extLst>
          </p:cNvPr>
          <p:cNvSpPr/>
          <p:nvPr/>
        </p:nvSpPr>
        <p:spPr>
          <a:xfrm>
            <a:off x="7546020" y="1119238"/>
            <a:ext cx="3710865" cy="1617364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Rule-Out Adult ADHD &amp; Screen Depression/Anxiety</a:t>
            </a:r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03A8D571-DB68-DB0E-549B-F07E6B8581D1}"/>
              </a:ext>
            </a:extLst>
          </p:cNvPr>
          <p:cNvSpPr/>
          <p:nvPr/>
        </p:nvSpPr>
        <p:spPr>
          <a:xfrm>
            <a:off x="7423212" y="3648100"/>
            <a:ext cx="3710865" cy="1617364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Obtain more information when unable to r/o Adult ADHD in the first appointment.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5AF6B7-3AE4-E983-ED67-D88394B974E4}"/>
              </a:ext>
            </a:extLst>
          </p:cNvPr>
          <p:cNvSpPr txBox="1"/>
          <p:nvPr/>
        </p:nvSpPr>
        <p:spPr>
          <a:xfrm>
            <a:off x="1109710" y="5884670"/>
            <a:ext cx="9579006" cy="461665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You will receive the above items as part of this presentation. </a:t>
            </a:r>
          </a:p>
        </p:txBody>
      </p:sp>
    </p:spTree>
    <p:extLst>
      <p:ext uri="{BB962C8B-B14F-4D97-AF65-F5344CB8AC3E}">
        <p14:creationId xmlns:p14="http://schemas.microsoft.com/office/powerpoint/2010/main" val="17020943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2D2DC-6AD1-54B9-57E0-E9FA9AC93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471" y="324182"/>
            <a:ext cx="10515600" cy="914399"/>
          </a:xfrm>
        </p:spPr>
        <p:txBody>
          <a:bodyPr/>
          <a:lstStyle/>
          <a:p>
            <a:r>
              <a:rPr lang="en-US" dirty="0"/>
              <a:t>Screeners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2974CE-CBF0-65DA-2E35-789AA1ADA2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6DCC74-4673-3E11-BDEB-0CCFC8C9C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4060" y="0"/>
            <a:ext cx="5291302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3AE4F7-6563-436B-D046-566B6DA5F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0762" y="0"/>
            <a:ext cx="51892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6F9B742-42DA-26F6-28BD-D2BE5C52E294}"/>
              </a:ext>
            </a:extLst>
          </p:cNvPr>
          <p:cNvSpPr txBox="1"/>
          <p:nvPr/>
        </p:nvSpPr>
        <p:spPr>
          <a:xfrm>
            <a:off x="10950980" y="1151453"/>
            <a:ext cx="1129352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</a:rPr>
              <a:t>Spitzer RL, Kroenke K, Williams JBW, </a:t>
            </a:r>
            <a:r>
              <a:rPr lang="en-US" sz="1000" dirty="0" err="1">
                <a:effectLst/>
              </a:rPr>
              <a:t>Löwe</a:t>
            </a:r>
            <a:r>
              <a:rPr lang="en-US" sz="1000" dirty="0">
                <a:effectLst/>
              </a:rPr>
              <a:t> B. A Brief Measure for Assessing Generalized Anxiety Disorder: The GAD-7. </a:t>
            </a:r>
            <a:r>
              <a:rPr lang="en-US" sz="1000" i="1" dirty="0">
                <a:effectLst/>
              </a:rPr>
              <a:t>Arch Intern Med</a:t>
            </a:r>
            <a:r>
              <a:rPr lang="en-US" sz="1000" dirty="0">
                <a:effectLst/>
              </a:rPr>
              <a:t>. 2006;166(10):1092. doi:10.1001/archinte.166.10.1092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0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</a:rPr>
              <a:t>Kroenke K, Spitzer RL, Williams JB. The PHQ-9: validity of a brief depression severity measure. </a:t>
            </a:r>
            <a:r>
              <a:rPr lang="en-US" sz="1000" i="1" dirty="0">
                <a:effectLst/>
              </a:rPr>
              <a:t>J Gen Intern Med</a:t>
            </a:r>
            <a:r>
              <a:rPr lang="en-US" sz="1000" dirty="0">
                <a:effectLst/>
              </a:rPr>
              <a:t>. 2001;16(9):606-613. doi:10.1046/j.1525-1497.2001.016009606.x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867875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788B9-824B-8EA5-52ED-2FAB23716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836" y="214565"/>
            <a:ext cx="10515600" cy="914399"/>
          </a:xfrm>
        </p:spPr>
        <p:txBody>
          <a:bodyPr/>
          <a:lstStyle/>
          <a:p>
            <a:r>
              <a:rPr lang="en-US" dirty="0"/>
              <a:t>Collateral Packet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518E99-FFEE-5210-874C-FE3B6266D4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C0C69E-C902-EA74-3C10-675625DD1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621" y="1279524"/>
            <a:ext cx="3972075" cy="52133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E4BB34-524C-6D41-AE51-AB2792FBE4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4760" y="915911"/>
            <a:ext cx="2725663" cy="24497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75A92BD-4F3F-40BA-D58C-77A31AA944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8717" y="828931"/>
            <a:ext cx="2603396" cy="26237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12F095-7E51-645A-7BD0-B9451B7F14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1871" y="852738"/>
            <a:ext cx="3031333" cy="27943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63B2CE4-E1EF-CF09-B958-EF527FBAC0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3992" y="3002072"/>
            <a:ext cx="2804347" cy="30404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B3CE3A3-BB00-DF5E-F968-4CF6AFDB6D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5257" y="3696812"/>
            <a:ext cx="2793229" cy="27824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B5A298C-F68A-1109-3C46-0DDEB2D8B2E6}"/>
              </a:ext>
            </a:extLst>
          </p:cNvPr>
          <p:cNvSpPr txBox="1"/>
          <p:nvPr/>
        </p:nvSpPr>
        <p:spPr>
          <a:xfrm>
            <a:off x="10060999" y="5126372"/>
            <a:ext cx="1697893" cy="1731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Adapted from: ADHD in adults - Good practice guidance CR235. www.rcpsych.ac.uk. Accessed February 15, 2025. </a:t>
            </a:r>
            <a:r>
              <a:rPr lang="en-US" sz="1000" u="none" strike="noStrike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https://www.rcpsych.ac.uk/improving-care/campaigning-for-better-mental-health-policy/college-reports/2023-college-reports/cr235</a:t>
            </a:r>
            <a:endParaRPr lang="en-US" sz="1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0018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2B588F-6E4D-317F-78B1-19E305CD09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10E7EE-8147-2691-3719-33AE12007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270" y="0"/>
            <a:ext cx="90314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2452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9B0B-4441-ED44-B1E1-062FB982B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Explanations for ADHD-like Concerns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B90D1-9612-1D4E-8532-26F8FBC52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Perfectionism/Self-demanding</a:t>
            </a:r>
          </a:p>
          <a:p>
            <a:r>
              <a:rPr lang="en-US" dirty="0"/>
              <a:t>Defense against shortcomings and attribute to a medical diagnosis</a:t>
            </a:r>
          </a:p>
          <a:p>
            <a:r>
              <a:rPr lang="en-US" dirty="0"/>
              <a:t>Racing thoughts due to anxiety or fear – underlying anxiety or toxic leadership </a:t>
            </a:r>
          </a:p>
          <a:p>
            <a:r>
              <a:rPr lang="en-US" dirty="0"/>
              <a:t>Physical exhaustion from anxiety or depression resulting in not completing tasks</a:t>
            </a:r>
          </a:p>
          <a:p>
            <a:r>
              <a:rPr lang="en-US" dirty="0"/>
              <a:t>Task inertia due to fear of failure/shame </a:t>
            </a:r>
          </a:p>
          <a:p>
            <a:r>
              <a:rPr lang="en-US" dirty="0"/>
              <a:t>Procrastination or avoidance due to internalized overwhelming expectations </a:t>
            </a:r>
          </a:p>
          <a:p>
            <a:r>
              <a:rPr lang="en-US" dirty="0"/>
              <a:t>Iatrogenic </a:t>
            </a:r>
          </a:p>
          <a:p>
            <a:r>
              <a:rPr lang="en-US" dirty="0"/>
              <a:t>Malingering </a:t>
            </a:r>
          </a:p>
          <a:p>
            <a:r>
              <a:rPr lang="en-US" dirty="0"/>
              <a:t>Diagnosis: </a:t>
            </a:r>
          </a:p>
          <a:p>
            <a:pPr lvl="1"/>
            <a:r>
              <a:rPr lang="en-US" dirty="0"/>
              <a:t>Generalized Anxiety Disorder</a:t>
            </a:r>
          </a:p>
          <a:p>
            <a:pPr lvl="1"/>
            <a:r>
              <a:rPr lang="en-US" dirty="0"/>
              <a:t>Major Depressive Disorder </a:t>
            </a:r>
          </a:p>
          <a:p>
            <a:pPr lvl="1"/>
            <a:r>
              <a:rPr lang="en-US" dirty="0"/>
              <a:t>Substance Use Disorders </a:t>
            </a:r>
          </a:p>
          <a:p>
            <a:pPr lvl="1"/>
            <a:r>
              <a:rPr lang="en-US" dirty="0"/>
              <a:t>Avoidant and Obsessive-Compulsive Personality traits or disorders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C18A35-71B2-4543-8293-AA40E747BA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895377-0767-C9DE-CCFE-836A816E8EFD}"/>
              </a:ext>
            </a:extLst>
          </p:cNvPr>
          <p:cNvSpPr txBox="1"/>
          <p:nvPr/>
        </p:nvSpPr>
        <p:spPr>
          <a:xfrm>
            <a:off x="397139" y="6297983"/>
            <a:ext cx="60942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Sibley MH. Empirically-informed guidelines for first-time adult ADHD diagnosis. </a:t>
            </a:r>
            <a:r>
              <a:rPr lang="en-US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 Clin Exp </a:t>
            </a:r>
            <a:r>
              <a:rPr lang="en-US" sz="12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Neuropsychol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2021;43(4):340-351. doi:10.1080/13803395.2021.1923665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06337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4DEB5-DEBF-324E-C59F-FD44A9D6A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27CB2C-5D3B-BD00-45F6-FE58D90075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opinions and assertions expressed herein are those of the presenter and do not reflect the official policy or position of the Uniformed Services University of the Health Sciences , United States Army or the Department of Defense.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1899C4-9631-8B12-B6A7-66703AFEC7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0946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E79BA-872A-8D1F-B572-B4E2E456F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Perfectionism &amp; Compulsiveness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7C6162-F3A8-3D42-2138-B34F265E82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66B7BCF3-30A7-0719-2724-F52FEF679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477" y="0"/>
            <a:ext cx="62785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34FD60-9971-F93B-066B-54BF9786978A}"/>
              </a:ext>
            </a:extLst>
          </p:cNvPr>
          <p:cNvSpPr txBox="1"/>
          <p:nvPr/>
        </p:nvSpPr>
        <p:spPr>
          <a:xfrm>
            <a:off x="519057" y="6262041"/>
            <a:ext cx="60942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+mn-lt"/>
              </a:rPr>
              <a:t>The role of compulsiveness in the normal physician - PubMed. Accessed February 15, 2025. https://pubmed-ncbi-nlm-nih-gov.usu01.idm.oclc.org/4057513/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BC6BE18-5AB7-6A0E-82DC-83591450F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9525"/>
            <a:ext cx="4325471" cy="3765811"/>
          </a:xfrm>
        </p:spPr>
        <p:txBody>
          <a:bodyPr/>
          <a:lstStyle/>
          <a:p>
            <a:r>
              <a:rPr lang="en-US" b="1" dirty="0"/>
              <a:t>Self-oriented perfectionism	</a:t>
            </a:r>
          </a:p>
          <a:p>
            <a:pPr lvl="1"/>
            <a:r>
              <a:rPr lang="en-US" dirty="0"/>
              <a:t>High standards for self</a:t>
            </a:r>
          </a:p>
          <a:p>
            <a:pPr lvl="1"/>
            <a:endParaRPr lang="en-US" dirty="0"/>
          </a:p>
          <a:p>
            <a:r>
              <a:rPr lang="en-US" b="1" dirty="0"/>
              <a:t>Others-oriented perfectionism</a:t>
            </a:r>
          </a:p>
          <a:p>
            <a:pPr lvl="1"/>
            <a:r>
              <a:rPr lang="en-US" dirty="0"/>
              <a:t>Others must be perfect</a:t>
            </a:r>
          </a:p>
          <a:p>
            <a:pPr lvl="1"/>
            <a:endParaRPr lang="en-US" dirty="0"/>
          </a:p>
          <a:p>
            <a:r>
              <a:rPr lang="en-US" b="1" dirty="0"/>
              <a:t>Socially-oriented perfectionism</a:t>
            </a:r>
          </a:p>
          <a:p>
            <a:pPr lvl="1"/>
            <a:r>
              <a:rPr lang="en-US" dirty="0"/>
              <a:t>I have to look perfect for others</a:t>
            </a:r>
          </a:p>
          <a:p>
            <a:pPr lvl="1"/>
            <a:r>
              <a:rPr lang="en-US" dirty="0"/>
              <a:t>Imposter Syndrome</a:t>
            </a:r>
          </a:p>
        </p:txBody>
      </p:sp>
    </p:spTree>
    <p:extLst>
      <p:ext uri="{BB962C8B-B14F-4D97-AF65-F5344CB8AC3E}">
        <p14:creationId xmlns:p14="http://schemas.microsoft.com/office/powerpoint/2010/main" val="40800249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08719-A756-9041-9E07-B8D83E0BE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Treating Adult ADHD</a:t>
            </a:r>
          </a:p>
        </p:txBody>
      </p:sp>
    </p:spTree>
    <p:extLst>
      <p:ext uri="{BB962C8B-B14F-4D97-AF65-F5344CB8AC3E}">
        <p14:creationId xmlns:p14="http://schemas.microsoft.com/office/powerpoint/2010/main" val="19142770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8B560-8223-ABCA-9245-EFCFF9F62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449E5-F9E5-668E-4ACC-F6243EEB68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725919-4DFC-E2F5-EE1A-658553EB6F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B126EF44-9878-6F63-0A2D-7DD98E112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0"/>
            <a:ext cx="11174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A99BC0-7C4A-589C-9B9E-0DBCFA15E90A}"/>
              </a:ext>
            </a:extLst>
          </p:cNvPr>
          <p:cNvSpPr txBox="1"/>
          <p:nvPr/>
        </p:nvSpPr>
        <p:spPr>
          <a:xfrm>
            <a:off x="4348779" y="5989509"/>
            <a:ext cx="6094206" cy="676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ADHD in adults - Good practice guidance CR235. www.rcpsych.ac.uk. Accessed February 15, 2025. </a:t>
            </a:r>
            <a:r>
              <a:rPr lang="en-US" sz="1200" u="none" strike="noStrike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https://www.rcpsych.ac.uk/improving-care/campaigning-for-better-mental-health-policy/college-reports/2023-college-reports/cr235</a:t>
            </a: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668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E2F38-CBAA-BCCF-FDB1-72E15FD7B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Flow with Adult ADHD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899E0-FC5E-D257-D447-CCCE36AA4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Transition Patients</a:t>
            </a:r>
          </a:p>
          <a:p>
            <a:pPr lvl="1"/>
            <a:r>
              <a:rPr lang="en-US" dirty="0"/>
              <a:t>Transition to adult medicine, ongoing treatment continuation</a:t>
            </a:r>
          </a:p>
          <a:p>
            <a:pPr lvl="1"/>
            <a:r>
              <a:rPr lang="en-US" dirty="0"/>
              <a:t>50% children will transition to Adult ADHD treatment</a:t>
            </a:r>
          </a:p>
          <a:p>
            <a:pPr lvl="1"/>
            <a:endParaRPr lang="en-US" dirty="0"/>
          </a:p>
          <a:p>
            <a:r>
              <a:rPr lang="en-US" b="1" dirty="0"/>
              <a:t>Prior childhood diagnosis and treatment, re-referred for treatment</a:t>
            </a:r>
          </a:p>
          <a:p>
            <a:pPr lvl="1"/>
            <a:r>
              <a:rPr lang="en-US" dirty="0"/>
              <a:t>Review records and determine if new diagnostic assessment is needed</a:t>
            </a:r>
          </a:p>
          <a:p>
            <a:pPr lvl="1"/>
            <a:endParaRPr lang="en-US" dirty="0"/>
          </a:p>
          <a:p>
            <a:r>
              <a:rPr lang="en-US" b="1" dirty="0"/>
              <a:t>New concern for Adult ADHD with no prior diagnosis or treatment </a:t>
            </a:r>
          </a:p>
          <a:p>
            <a:pPr lvl="1"/>
            <a:r>
              <a:rPr lang="en-US" dirty="0"/>
              <a:t>New diagnostic assessment 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625EE8-5388-4A98-1F0F-827B1DA226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AA66F7-EF00-D4AD-16E5-25B4347B5E4A}"/>
              </a:ext>
            </a:extLst>
          </p:cNvPr>
          <p:cNvSpPr txBox="1"/>
          <p:nvPr/>
        </p:nvSpPr>
        <p:spPr>
          <a:xfrm>
            <a:off x="4348779" y="5989509"/>
            <a:ext cx="6094206" cy="676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ADHD in adults - Good practice guidance CR235. www.rcpsych.ac.uk. Accessed February 15, 2025. </a:t>
            </a:r>
            <a:r>
              <a:rPr lang="en-US" sz="1200" u="none" strike="noStrike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https://www.rcpsych.ac.uk/improving-care/campaigning-for-better-mental-health-policy/college-reports/2023-college-reports/cr235</a:t>
            </a: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719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9B753-C1F2-2E91-4A3E-0925112CC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Refer to Behavioral Health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CDC1C-F144-168C-2580-D949C7EB7F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Patient preference</a:t>
            </a:r>
          </a:p>
          <a:p>
            <a:r>
              <a:rPr lang="en-US" dirty="0"/>
              <a:t>Need for diagnostic clarification </a:t>
            </a:r>
          </a:p>
          <a:p>
            <a:r>
              <a:rPr lang="en-US" dirty="0"/>
              <a:t>Comorbid severe mental illness- bipolar, schizophrenia</a:t>
            </a:r>
          </a:p>
          <a:p>
            <a:r>
              <a:rPr lang="en-US" dirty="0"/>
              <a:t>Treatment resistant comorbid conditions</a:t>
            </a:r>
          </a:p>
          <a:p>
            <a:r>
              <a:rPr lang="en-US" dirty="0"/>
              <a:t>Substance Use Disorder</a:t>
            </a:r>
          </a:p>
          <a:p>
            <a:r>
              <a:rPr lang="en-US" dirty="0"/>
              <a:t>Lack of response to your interventions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065AD7-EE87-2DC7-CE99-AF84C08C14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606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EE80C-DE63-4282-07FD-4C7C49B63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ADHD Drug Effect Size &amp; Tolerability in Adults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8D3231-BB79-352E-0AB1-0FD9086141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35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6A146D8-244D-ABF3-01D7-3D5719FE16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739694"/>
              </p:ext>
            </p:extLst>
          </p:nvPr>
        </p:nvGraphicFramePr>
        <p:xfrm>
          <a:off x="1564749" y="1197335"/>
          <a:ext cx="8144875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0875">
                  <a:extLst>
                    <a:ext uri="{9D8B030D-6E8A-4147-A177-3AD203B41FA5}">
                      <a16:colId xmlns:a16="http://schemas.microsoft.com/office/drawing/2014/main" val="168425743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6660449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Drug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Standardized Mean Difference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7336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Amphetamines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- 0.79 (-0.99 to -0.58)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4894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Methylphenidate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-0.49 (-0.64 to -0.35)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0502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Atomoxetine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-0.45 (-0.58 to -0.32)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7086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Bupropion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-0.46 (-0.85 to -0.07)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9447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Clonidine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-0.71 (-1.17 to -0.24) [Adolescents]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821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Guanfacine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-0.67 (-0.85 to -0.50) [Adolescents]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118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Modafinil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 different than placebo in adults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566069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8484EC70-12C8-837E-7F93-663AB293078B}"/>
              </a:ext>
            </a:extLst>
          </p:cNvPr>
          <p:cNvSpPr/>
          <p:nvPr/>
        </p:nvSpPr>
        <p:spPr>
          <a:xfrm>
            <a:off x="858103" y="4391425"/>
            <a:ext cx="9575042" cy="120865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TOLERABILITY </a:t>
            </a:r>
          </a:p>
          <a:p>
            <a:pPr algn="ctr"/>
            <a:endParaRPr lang="en-US" sz="2000" b="1" dirty="0"/>
          </a:p>
          <a:p>
            <a:pPr algn="ctr"/>
            <a:r>
              <a:rPr lang="en-US" sz="2000" dirty="0"/>
              <a:t>Bupropion &gt; Atomoxetine &gt; Methylphenidate &gt; Amphetamines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E361D2-8D8A-1898-462D-D0EE4E8AF513}"/>
              </a:ext>
            </a:extLst>
          </p:cNvPr>
          <p:cNvSpPr txBox="1"/>
          <p:nvPr/>
        </p:nvSpPr>
        <p:spPr>
          <a:xfrm>
            <a:off x="686369" y="5758249"/>
            <a:ext cx="108192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+mn-lt"/>
              </a:rPr>
              <a:t>Cortese S, Adamo N, Del </a:t>
            </a:r>
            <a:r>
              <a:rPr lang="en-US" sz="1200" dirty="0" err="1">
                <a:effectLst/>
                <a:latin typeface="+mn-lt"/>
              </a:rPr>
              <a:t>Giovane</a:t>
            </a:r>
            <a:r>
              <a:rPr lang="en-US" sz="1200" dirty="0">
                <a:effectLst/>
                <a:latin typeface="+mn-lt"/>
              </a:rPr>
              <a:t> C, et al. Comparative efficacy and tolerability of medications for attention-deficit hyperactivity disorder in children, adolescents, and adults: a systematic review and network meta-analysis. </a:t>
            </a:r>
            <a:r>
              <a:rPr lang="en-US" sz="1200" i="1" dirty="0">
                <a:effectLst/>
                <a:latin typeface="+mn-lt"/>
              </a:rPr>
              <a:t>The Lancet Psychiatry</a:t>
            </a:r>
            <a:r>
              <a:rPr lang="en-US" sz="1200" dirty="0">
                <a:effectLst/>
                <a:latin typeface="+mn-lt"/>
              </a:rPr>
              <a:t>. 2018;5(9):727-738. doi:10.1016/S2215-0366(18)30269-4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200" dirty="0">
              <a:latin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+mn-lt"/>
              </a:rPr>
              <a:t>Cortese S. Evidence-based prescribing of medications for ADHD: where are we in 2023? Expert Opinion on Pharmacotherapy. 2023;24(4):425-434. doi:10.1080/14656566.2023.2169604</a:t>
            </a:r>
          </a:p>
        </p:txBody>
      </p:sp>
    </p:spTree>
    <p:extLst>
      <p:ext uri="{BB962C8B-B14F-4D97-AF65-F5344CB8AC3E}">
        <p14:creationId xmlns:p14="http://schemas.microsoft.com/office/powerpoint/2010/main" val="18472038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C645C262-0EC3-1C29-88F8-38C6ED7E3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7957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8D3231-BB79-352E-0AB1-0FD9086141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E361D2-8D8A-1898-462D-D0EE4E8AF513}"/>
              </a:ext>
            </a:extLst>
          </p:cNvPr>
          <p:cNvSpPr txBox="1"/>
          <p:nvPr/>
        </p:nvSpPr>
        <p:spPr>
          <a:xfrm>
            <a:off x="10473520" y="1841242"/>
            <a:ext cx="171848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latin typeface="+mn-lt"/>
              </a:rPr>
              <a:t>Cortese S, Adamo N, Del </a:t>
            </a:r>
            <a:r>
              <a:rPr lang="en-US" sz="1000" dirty="0" err="1">
                <a:effectLst/>
                <a:latin typeface="+mn-lt"/>
              </a:rPr>
              <a:t>Giovane</a:t>
            </a:r>
            <a:r>
              <a:rPr lang="en-US" sz="1000" dirty="0">
                <a:effectLst/>
                <a:latin typeface="+mn-lt"/>
              </a:rPr>
              <a:t> C, et al. Comparative efficacy and tolerability of medications for attention-deficit hyperactivity disorder in children, adolescents, and adults: a systematic review and network meta-analysis. </a:t>
            </a:r>
            <a:r>
              <a:rPr lang="en-US" sz="1000" i="1" dirty="0">
                <a:effectLst/>
                <a:latin typeface="+mn-lt"/>
              </a:rPr>
              <a:t>The Lancet Psychiatry</a:t>
            </a:r>
            <a:r>
              <a:rPr lang="en-US" sz="1000" dirty="0">
                <a:effectLst/>
                <a:latin typeface="+mn-lt"/>
              </a:rPr>
              <a:t>. 2018;5(9):727-738. doi:10.1016/S2215-0366(18)30269-4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000" dirty="0">
              <a:latin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latin typeface="+mn-lt"/>
              </a:rPr>
              <a:t>Cortese S. Evidence-based prescribing of medications for ADHD: where are we in 2023? Expert Opinion on Pharmacotherapy. 2023;24(4):425-434. doi:10.1080/14656566.2023.2169604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000" dirty="0">
              <a:latin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latin typeface="+mn-lt"/>
              </a:rPr>
              <a:t>Overview | Attention deficit hyperactivity disorder: diagnosis and management | Guidance | NICE. March 14, 2018. Accessed February 8, 2025. https://www.nice.org.uk/guidance/ng87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000" dirty="0">
              <a:latin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000" dirty="0"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12492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AD03A46-4AD6-1DDC-5289-094EEF4739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045859"/>
              </p:ext>
            </p:extLst>
          </p:nvPr>
        </p:nvGraphicFramePr>
        <p:xfrm>
          <a:off x="573206" y="192024"/>
          <a:ext cx="11270962" cy="654069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844689">
                  <a:extLst>
                    <a:ext uri="{9D8B030D-6E8A-4147-A177-3AD203B41FA5}">
                      <a16:colId xmlns:a16="http://schemas.microsoft.com/office/drawing/2014/main" val="1323846043"/>
                    </a:ext>
                  </a:extLst>
                </a:gridCol>
                <a:gridCol w="965807">
                  <a:extLst>
                    <a:ext uri="{9D8B030D-6E8A-4147-A177-3AD203B41FA5}">
                      <a16:colId xmlns:a16="http://schemas.microsoft.com/office/drawing/2014/main" val="2435712985"/>
                    </a:ext>
                  </a:extLst>
                </a:gridCol>
                <a:gridCol w="2234430">
                  <a:extLst>
                    <a:ext uri="{9D8B030D-6E8A-4147-A177-3AD203B41FA5}">
                      <a16:colId xmlns:a16="http://schemas.microsoft.com/office/drawing/2014/main" val="2663370504"/>
                    </a:ext>
                  </a:extLst>
                </a:gridCol>
                <a:gridCol w="2103938">
                  <a:extLst>
                    <a:ext uri="{9D8B030D-6E8A-4147-A177-3AD203B41FA5}">
                      <a16:colId xmlns:a16="http://schemas.microsoft.com/office/drawing/2014/main" val="1384801185"/>
                    </a:ext>
                  </a:extLst>
                </a:gridCol>
                <a:gridCol w="799724">
                  <a:extLst>
                    <a:ext uri="{9D8B030D-6E8A-4147-A177-3AD203B41FA5}">
                      <a16:colId xmlns:a16="http://schemas.microsoft.com/office/drawing/2014/main" val="2615114927"/>
                    </a:ext>
                  </a:extLst>
                </a:gridCol>
                <a:gridCol w="2356567">
                  <a:extLst>
                    <a:ext uri="{9D8B030D-6E8A-4147-A177-3AD203B41FA5}">
                      <a16:colId xmlns:a16="http://schemas.microsoft.com/office/drawing/2014/main" val="1460632825"/>
                    </a:ext>
                  </a:extLst>
                </a:gridCol>
                <a:gridCol w="965807">
                  <a:extLst>
                    <a:ext uri="{9D8B030D-6E8A-4147-A177-3AD203B41FA5}">
                      <a16:colId xmlns:a16="http://schemas.microsoft.com/office/drawing/2014/main" val="2463969906"/>
                    </a:ext>
                  </a:extLst>
                </a:gridCol>
              </a:tblGrid>
              <a:tr h="534056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b="1" dirty="0">
                          <a:effectLst/>
                        </a:rPr>
                        <a:t>Drug Class</a:t>
                      </a: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b="1" dirty="0">
                          <a:effectLst/>
                        </a:rPr>
                        <a:t>Brand Name</a:t>
                      </a: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b="1" dirty="0">
                          <a:effectLst/>
                        </a:rPr>
                        <a:t>Generic Name</a:t>
                      </a: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b="1" dirty="0">
                          <a:effectLst/>
                        </a:rPr>
                        <a:t>Dose Ranges (General)</a:t>
                      </a: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b="1" dirty="0">
                          <a:effectLst/>
                        </a:rPr>
                        <a:t>Action Duration</a:t>
                      </a: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b="1" dirty="0">
                          <a:effectLst/>
                        </a:rPr>
                        <a:t>Release (% Immediate vs. Slow)</a:t>
                      </a: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b="1" dirty="0">
                          <a:effectLst/>
                        </a:rPr>
                        <a:t>Adults Approved</a:t>
                      </a:r>
                    </a:p>
                  </a:txBody>
                  <a:tcPr marL="19050" marR="19050" marT="12700" marB="12700" anchor="b"/>
                </a:tc>
                <a:extLst>
                  <a:ext uri="{0D108BD9-81ED-4DB2-BD59-A6C34878D82A}">
                    <a16:rowId xmlns:a16="http://schemas.microsoft.com/office/drawing/2014/main" val="778954909"/>
                  </a:ext>
                </a:extLst>
              </a:tr>
              <a:tr h="462049">
                <a:tc>
                  <a:txBody>
                    <a:bodyPr/>
                    <a:lstStyle/>
                    <a:p>
                      <a:pPr rtl="0" fontAlgn="b"/>
                      <a:r>
                        <a:rPr lang="en-US" sz="1100" b="1" dirty="0">
                          <a:effectLst/>
                        </a:rPr>
                        <a:t>Amphetamine and Related Drugs</a:t>
                      </a: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rtl="0" fontAlgn="b"/>
                      <a:endParaRPr lang="en-US" sz="2800" dirty="0">
                        <a:effectLst/>
                      </a:endParaRP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rtl="0" fontAlgn="b"/>
                      <a:endParaRPr lang="en-US" sz="2800" dirty="0">
                        <a:effectLst/>
                      </a:endParaRP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rtl="0" fontAlgn="b"/>
                      <a:endParaRPr lang="en-US" sz="2800" dirty="0">
                        <a:effectLst/>
                      </a:endParaRP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rtl="0" fontAlgn="b"/>
                      <a:endParaRPr lang="en-US" sz="2800" dirty="0">
                        <a:effectLst/>
                      </a:endParaRP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rtl="0" fontAlgn="b"/>
                      <a:endParaRPr lang="en-US" sz="2800" dirty="0">
                        <a:effectLst/>
                      </a:endParaRP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rtl="0" fontAlgn="b"/>
                      <a:endParaRPr lang="en-US" sz="2800" dirty="0">
                        <a:effectLst/>
                      </a:endParaRPr>
                    </a:p>
                  </a:txBody>
                  <a:tcPr marL="19050" marR="19050" marT="12700" marB="12700" anchor="b"/>
                </a:tc>
                <a:extLst>
                  <a:ext uri="{0D108BD9-81ED-4DB2-BD59-A6C34878D82A}">
                    <a16:rowId xmlns:a16="http://schemas.microsoft.com/office/drawing/2014/main" val="107450995"/>
                  </a:ext>
                </a:extLst>
              </a:tr>
              <a:tr h="462049">
                <a:tc>
                  <a:txBody>
                    <a:bodyPr/>
                    <a:lstStyle/>
                    <a:p>
                      <a:pPr rtl="0" fontAlgn="b"/>
                      <a:endParaRPr lang="en-US" sz="2800">
                        <a:effectLst/>
                      </a:endParaRP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 dirty="0">
                          <a:effectLst/>
                        </a:rPr>
                        <a:t>Adderall</a:t>
                      </a: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 dirty="0">
                          <a:effectLst/>
                        </a:rPr>
                        <a:t>Amphetamine/ Dextroamphetamine</a:t>
                      </a: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>
                          <a:effectLst/>
                        </a:rPr>
                        <a:t>5-30 mg (IR), 5-30 mg (XR)</a:t>
                      </a: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dirty="0">
                          <a:effectLst/>
                        </a:rPr>
                        <a:t>4-6</a:t>
                      </a: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>
                          <a:effectLst/>
                        </a:rPr>
                        <a:t>100% instant</a:t>
                      </a: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>
                          <a:effectLst/>
                        </a:rPr>
                        <a:t>Yes</a:t>
                      </a:r>
                    </a:p>
                  </a:txBody>
                  <a:tcPr marL="19050" marR="19050" marT="12700" marB="12700" anchor="b"/>
                </a:tc>
                <a:extLst>
                  <a:ext uri="{0D108BD9-81ED-4DB2-BD59-A6C34878D82A}">
                    <a16:rowId xmlns:a16="http://schemas.microsoft.com/office/drawing/2014/main" val="2369862405"/>
                  </a:ext>
                </a:extLst>
              </a:tr>
              <a:tr h="462049">
                <a:tc>
                  <a:txBody>
                    <a:bodyPr/>
                    <a:lstStyle/>
                    <a:p>
                      <a:pPr rtl="0" fontAlgn="b"/>
                      <a:endParaRPr lang="en-US" sz="2800">
                        <a:effectLst/>
                      </a:endParaRP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 dirty="0">
                          <a:effectLst/>
                        </a:rPr>
                        <a:t>Adderall XR</a:t>
                      </a: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 dirty="0">
                          <a:effectLst/>
                        </a:rPr>
                        <a:t>Amphetamine/ Dextroamphetamine</a:t>
                      </a: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 dirty="0">
                          <a:effectLst/>
                        </a:rPr>
                        <a:t>5-30 mg</a:t>
                      </a: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dirty="0">
                          <a:effectLst/>
                        </a:rPr>
                        <a:t>8-12</a:t>
                      </a: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>
                          <a:effectLst/>
                        </a:rPr>
                        <a:t>50% instant, 50% slow</a:t>
                      </a: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>
                          <a:effectLst/>
                        </a:rPr>
                        <a:t>Yes</a:t>
                      </a:r>
                    </a:p>
                  </a:txBody>
                  <a:tcPr marL="19050" marR="19050" marT="12700" marB="12700" anchor="b"/>
                </a:tc>
                <a:extLst>
                  <a:ext uri="{0D108BD9-81ED-4DB2-BD59-A6C34878D82A}">
                    <a16:rowId xmlns:a16="http://schemas.microsoft.com/office/drawing/2014/main" val="1927698927"/>
                  </a:ext>
                </a:extLst>
              </a:tr>
              <a:tr h="462049">
                <a:tc>
                  <a:txBody>
                    <a:bodyPr/>
                    <a:lstStyle/>
                    <a:p>
                      <a:pPr rtl="0" fontAlgn="b"/>
                      <a:endParaRPr lang="en-US" sz="2800">
                        <a:effectLst/>
                      </a:endParaRP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 dirty="0" err="1">
                          <a:effectLst/>
                        </a:rPr>
                        <a:t>Adzenys</a:t>
                      </a:r>
                      <a:r>
                        <a:rPr lang="en-US" sz="1100" dirty="0">
                          <a:effectLst/>
                        </a:rPr>
                        <a:t> ER</a:t>
                      </a: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 dirty="0">
                          <a:effectLst/>
                        </a:rPr>
                        <a:t>Amphetamine</a:t>
                      </a: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 dirty="0">
                          <a:effectLst/>
                        </a:rPr>
                        <a:t>3.1-18.8 mg</a:t>
                      </a: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dirty="0">
                          <a:effectLst/>
                        </a:rPr>
                        <a:t>11-13</a:t>
                      </a: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 dirty="0">
                          <a:effectLst/>
                        </a:rPr>
                        <a:t>30% instant, 70% slow</a:t>
                      </a: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>
                          <a:effectLst/>
                        </a:rPr>
                        <a:t>Yes</a:t>
                      </a:r>
                    </a:p>
                  </a:txBody>
                  <a:tcPr marL="19050" marR="19050" marT="12700" marB="12700" anchor="b"/>
                </a:tc>
                <a:extLst>
                  <a:ext uri="{0D108BD9-81ED-4DB2-BD59-A6C34878D82A}">
                    <a16:rowId xmlns:a16="http://schemas.microsoft.com/office/drawing/2014/main" val="2369078028"/>
                  </a:ext>
                </a:extLst>
              </a:tr>
              <a:tr h="462049">
                <a:tc>
                  <a:txBody>
                    <a:bodyPr/>
                    <a:lstStyle/>
                    <a:p>
                      <a:pPr rtl="0" fontAlgn="b"/>
                      <a:endParaRPr lang="en-US" sz="2800" dirty="0">
                        <a:effectLst/>
                      </a:endParaRP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>
                          <a:effectLst/>
                        </a:rPr>
                        <a:t>Adzenys XR-ODT</a:t>
                      </a: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 dirty="0">
                          <a:effectLst/>
                        </a:rPr>
                        <a:t>Amphetamine</a:t>
                      </a: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 dirty="0">
                          <a:effectLst/>
                        </a:rPr>
                        <a:t>3.1-18.8 mg</a:t>
                      </a: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>
                          <a:effectLst/>
                        </a:rPr>
                        <a:t>11-13</a:t>
                      </a: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>
                          <a:effectLst/>
                        </a:rPr>
                        <a:t>30% instant, 70% slow</a:t>
                      </a: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>
                          <a:effectLst/>
                        </a:rPr>
                        <a:t>Yes</a:t>
                      </a:r>
                    </a:p>
                  </a:txBody>
                  <a:tcPr marL="19050" marR="19050" marT="12700" marB="12700" anchor="b"/>
                </a:tc>
                <a:extLst>
                  <a:ext uri="{0D108BD9-81ED-4DB2-BD59-A6C34878D82A}">
                    <a16:rowId xmlns:a16="http://schemas.microsoft.com/office/drawing/2014/main" val="571797334"/>
                  </a:ext>
                </a:extLst>
              </a:tr>
              <a:tr h="462049">
                <a:tc>
                  <a:txBody>
                    <a:bodyPr/>
                    <a:lstStyle/>
                    <a:p>
                      <a:pPr rtl="0" fontAlgn="b"/>
                      <a:endParaRPr lang="en-US" sz="2800">
                        <a:effectLst/>
                      </a:endParaRP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>
                          <a:effectLst/>
                        </a:rPr>
                        <a:t>Dexedrine</a:t>
                      </a: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>
                          <a:effectLst/>
                        </a:rPr>
                        <a:t>Dextroamphetamine</a:t>
                      </a: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>
                          <a:effectLst/>
                        </a:rPr>
                        <a:t>2.5-30 mg (IR), 5-15 mg (Spansules)</a:t>
                      </a: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dirty="0">
                          <a:effectLst/>
                        </a:rPr>
                        <a:t>4-6</a:t>
                      </a: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 dirty="0">
                          <a:effectLst/>
                        </a:rPr>
                        <a:t>100% instant</a:t>
                      </a: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>
                          <a:effectLst/>
                        </a:rPr>
                        <a:t>Yes</a:t>
                      </a:r>
                    </a:p>
                  </a:txBody>
                  <a:tcPr marL="19050" marR="19050" marT="12700" marB="12700" anchor="b"/>
                </a:tc>
                <a:extLst>
                  <a:ext uri="{0D108BD9-81ED-4DB2-BD59-A6C34878D82A}">
                    <a16:rowId xmlns:a16="http://schemas.microsoft.com/office/drawing/2014/main" val="626210897"/>
                  </a:ext>
                </a:extLst>
              </a:tr>
              <a:tr h="462049">
                <a:tc>
                  <a:txBody>
                    <a:bodyPr/>
                    <a:lstStyle/>
                    <a:p>
                      <a:pPr rtl="0" fontAlgn="b"/>
                      <a:endParaRPr lang="en-US" sz="2800" dirty="0">
                        <a:effectLst/>
                      </a:endParaRP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>
                          <a:effectLst/>
                        </a:rPr>
                        <a:t>Dyanavel XR</a:t>
                      </a: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>
                          <a:effectLst/>
                        </a:rPr>
                        <a:t>Amphetamine</a:t>
                      </a: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 dirty="0">
                          <a:effectLst/>
                        </a:rPr>
                        <a:t>2.5-20 mg (tablets), 2.5-10 mg/mL (oral suspension)</a:t>
                      </a: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>
                          <a:effectLst/>
                        </a:rPr>
                        <a:t>11-13</a:t>
                      </a: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>
                          <a:effectLst/>
                        </a:rPr>
                        <a:t>30% instant, 70% slow</a:t>
                      </a: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>
                          <a:effectLst/>
                        </a:rPr>
                        <a:t>Yes</a:t>
                      </a:r>
                    </a:p>
                  </a:txBody>
                  <a:tcPr marL="19050" marR="19050" marT="12700" marB="12700" anchor="b"/>
                </a:tc>
                <a:extLst>
                  <a:ext uri="{0D108BD9-81ED-4DB2-BD59-A6C34878D82A}">
                    <a16:rowId xmlns:a16="http://schemas.microsoft.com/office/drawing/2014/main" val="4117045093"/>
                  </a:ext>
                </a:extLst>
              </a:tr>
              <a:tr h="462049">
                <a:tc>
                  <a:txBody>
                    <a:bodyPr/>
                    <a:lstStyle/>
                    <a:p>
                      <a:pPr rtl="0" fontAlgn="b"/>
                      <a:endParaRPr lang="en-US" sz="2800">
                        <a:effectLst/>
                      </a:endParaRP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>
                          <a:effectLst/>
                        </a:rPr>
                        <a:t>Evekeo</a:t>
                      </a: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>
                          <a:effectLst/>
                        </a:rPr>
                        <a:t>Amphetamine</a:t>
                      </a: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nb-NO" sz="1100" dirty="0">
                          <a:effectLst/>
                        </a:rPr>
                        <a:t>5-20 mg (tablets), 5-15 mg (ODT)</a:t>
                      </a: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dirty="0">
                          <a:effectLst/>
                        </a:rPr>
                        <a:t>9-12</a:t>
                      </a: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 dirty="0">
                          <a:effectLst/>
                        </a:rPr>
                        <a:t>100% instant</a:t>
                      </a: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>
                          <a:effectLst/>
                        </a:rPr>
                        <a:t>Yes</a:t>
                      </a:r>
                    </a:p>
                  </a:txBody>
                  <a:tcPr marL="19050" marR="19050" marT="12700" marB="12700" anchor="b"/>
                </a:tc>
                <a:extLst>
                  <a:ext uri="{0D108BD9-81ED-4DB2-BD59-A6C34878D82A}">
                    <a16:rowId xmlns:a16="http://schemas.microsoft.com/office/drawing/2014/main" val="3607295838"/>
                  </a:ext>
                </a:extLst>
              </a:tr>
              <a:tr h="462049">
                <a:tc>
                  <a:txBody>
                    <a:bodyPr/>
                    <a:lstStyle/>
                    <a:p>
                      <a:pPr rtl="0" fontAlgn="b"/>
                      <a:endParaRPr lang="en-US" sz="2800">
                        <a:effectLst/>
                      </a:endParaRP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>
                          <a:effectLst/>
                        </a:rPr>
                        <a:t>Evekeo ODT</a:t>
                      </a: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>
                          <a:effectLst/>
                        </a:rPr>
                        <a:t>Amphetamine</a:t>
                      </a: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>
                          <a:effectLst/>
                        </a:rPr>
                        <a:t>5-20 mg</a:t>
                      </a: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dirty="0">
                          <a:effectLst/>
                        </a:rPr>
                        <a:t>9-12</a:t>
                      </a: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 dirty="0">
                          <a:effectLst/>
                        </a:rPr>
                        <a:t>100% instant</a:t>
                      </a: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>
                          <a:effectLst/>
                        </a:rPr>
                        <a:t>Yes</a:t>
                      </a:r>
                    </a:p>
                  </a:txBody>
                  <a:tcPr marL="19050" marR="19050" marT="12700" marB="12700" anchor="b"/>
                </a:tc>
                <a:extLst>
                  <a:ext uri="{0D108BD9-81ED-4DB2-BD59-A6C34878D82A}">
                    <a16:rowId xmlns:a16="http://schemas.microsoft.com/office/drawing/2014/main" val="2949885562"/>
                  </a:ext>
                </a:extLst>
              </a:tr>
              <a:tr h="462049">
                <a:tc>
                  <a:txBody>
                    <a:bodyPr/>
                    <a:lstStyle/>
                    <a:p>
                      <a:pPr rtl="0" fontAlgn="b"/>
                      <a:endParaRPr lang="en-US" sz="2800">
                        <a:effectLst/>
                      </a:endParaRP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>
                          <a:effectLst/>
                        </a:rPr>
                        <a:t>Mydayis</a:t>
                      </a: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 dirty="0">
                          <a:effectLst/>
                        </a:rPr>
                        <a:t>Amphetamine/ Dextroamphetamine</a:t>
                      </a: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>
                          <a:effectLst/>
                        </a:rPr>
                        <a:t>12.5-50 mg</a:t>
                      </a: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dirty="0">
                          <a:effectLst/>
                        </a:rPr>
                        <a:t>10-16</a:t>
                      </a: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 dirty="0">
                          <a:effectLst/>
                        </a:rPr>
                        <a:t>33% instant, 67% slow</a:t>
                      </a: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>
                          <a:effectLst/>
                        </a:rPr>
                        <a:t>Yes</a:t>
                      </a:r>
                    </a:p>
                  </a:txBody>
                  <a:tcPr marL="19050" marR="19050" marT="12700" marB="12700" anchor="b"/>
                </a:tc>
                <a:extLst>
                  <a:ext uri="{0D108BD9-81ED-4DB2-BD59-A6C34878D82A}">
                    <a16:rowId xmlns:a16="http://schemas.microsoft.com/office/drawing/2014/main" val="1312106837"/>
                  </a:ext>
                </a:extLst>
              </a:tr>
              <a:tr h="462049">
                <a:tc>
                  <a:txBody>
                    <a:bodyPr/>
                    <a:lstStyle/>
                    <a:p>
                      <a:pPr rtl="0" fontAlgn="b"/>
                      <a:endParaRPr lang="en-US" sz="2800">
                        <a:effectLst/>
                      </a:endParaRP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>
                          <a:effectLst/>
                        </a:rPr>
                        <a:t>Vyvanse</a:t>
                      </a: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>
                          <a:effectLst/>
                        </a:rPr>
                        <a:t>Lisdexamfetamine</a:t>
                      </a: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>
                          <a:effectLst/>
                        </a:rPr>
                        <a:t>10-70 mg</a:t>
                      </a: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>
                          <a:effectLst/>
                        </a:rPr>
                        <a:t>10-13</a:t>
                      </a: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 dirty="0">
                          <a:effectLst/>
                        </a:rPr>
                        <a:t>0% instant, 100% slow (prodrug)</a:t>
                      </a: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>
                          <a:effectLst/>
                        </a:rPr>
                        <a:t>Yes</a:t>
                      </a:r>
                    </a:p>
                  </a:txBody>
                  <a:tcPr marL="19050" marR="19050" marT="12700" marB="12700" anchor="b"/>
                </a:tc>
                <a:extLst>
                  <a:ext uri="{0D108BD9-81ED-4DB2-BD59-A6C34878D82A}">
                    <a16:rowId xmlns:a16="http://schemas.microsoft.com/office/drawing/2014/main" val="3239735000"/>
                  </a:ext>
                </a:extLst>
              </a:tr>
              <a:tr h="462049">
                <a:tc>
                  <a:txBody>
                    <a:bodyPr/>
                    <a:lstStyle/>
                    <a:p>
                      <a:pPr rtl="0" fontAlgn="b"/>
                      <a:endParaRPr lang="en-US" sz="2800">
                        <a:effectLst/>
                      </a:endParaRP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 dirty="0" err="1">
                          <a:effectLst/>
                        </a:rPr>
                        <a:t>Xelstrym</a:t>
                      </a:r>
                      <a:endParaRPr lang="en-US" sz="1100" dirty="0">
                        <a:effectLst/>
                      </a:endParaRP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 dirty="0">
                          <a:effectLst/>
                        </a:rPr>
                        <a:t>Dextroamphetamine</a:t>
                      </a: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>
                          <a:effectLst/>
                        </a:rPr>
                        <a:t>10-30 mg (transdermal patch)</a:t>
                      </a: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dirty="0">
                          <a:effectLst/>
                        </a:rPr>
                        <a:t>12</a:t>
                      </a: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 dirty="0">
                          <a:effectLst/>
                        </a:rPr>
                        <a:t>100% slow (transdermal)</a:t>
                      </a: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 dirty="0">
                          <a:effectLst/>
                        </a:rPr>
                        <a:t>Yes</a:t>
                      </a:r>
                    </a:p>
                  </a:txBody>
                  <a:tcPr marL="19050" marR="19050" marT="12700" marB="12700" anchor="b"/>
                </a:tc>
                <a:extLst>
                  <a:ext uri="{0D108BD9-81ED-4DB2-BD59-A6C34878D82A}">
                    <a16:rowId xmlns:a16="http://schemas.microsoft.com/office/drawing/2014/main" val="1133716846"/>
                  </a:ext>
                </a:extLst>
              </a:tr>
              <a:tr h="462049">
                <a:tc>
                  <a:txBody>
                    <a:bodyPr/>
                    <a:lstStyle/>
                    <a:p>
                      <a:pPr rtl="0" fontAlgn="b"/>
                      <a:endParaRPr lang="en-US" sz="2800">
                        <a:effectLst/>
                      </a:endParaRP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>
                          <a:effectLst/>
                        </a:rPr>
                        <a:t>Zenzedi</a:t>
                      </a: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>
                          <a:effectLst/>
                        </a:rPr>
                        <a:t>Dextroamphetamine</a:t>
                      </a: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>
                          <a:effectLst/>
                        </a:rPr>
                        <a:t>2.5-30 mg</a:t>
                      </a: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>
                          <a:effectLst/>
                        </a:rPr>
                        <a:t>10-12</a:t>
                      </a: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 dirty="0">
                          <a:effectLst/>
                        </a:rPr>
                        <a:t>100% instant</a:t>
                      </a: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 dirty="0">
                          <a:effectLst/>
                        </a:rPr>
                        <a:t>Yes</a:t>
                      </a:r>
                    </a:p>
                  </a:txBody>
                  <a:tcPr marL="19050" marR="19050" marT="12700" marB="12700" anchor="b"/>
                </a:tc>
                <a:extLst>
                  <a:ext uri="{0D108BD9-81ED-4DB2-BD59-A6C34878D82A}">
                    <a16:rowId xmlns:a16="http://schemas.microsoft.com/office/drawing/2014/main" val="176971783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234ECC-98D4-BC4D-028E-88096B6C34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1B25C6-A1C1-0309-F100-866A62BA52B5}"/>
              </a:ext>
            </a:extLst>
          </p:cNvPr>
          <p:cNvSpPr/>
          <p:nvPr/>
        </p:nvSpPr>
        <p:spPr>
          <a:xfrm rot="16200000">
            <a:off x="-710017" y="3240290"/>
            <a:ext cx="44953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Referenc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 Slide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98140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052F304-A6E4-1263-8661-E1CFFE76A5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8460834"/>
              </p:ext>
            </p:extLst>
          </p:nvPr>
        </p:nvGraphicFramePr>
        <p:xfrm>
          <a:off x="516371" y="290456"/>
          <a:ext cx="11349318" cy="63784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237129">
                  <a:extLst>
                    <a:ext uri="{9D8B030D-6E8A-4147-A177-3AD203B41FA5}">
                      <a16:colId xmlns:a16="http://schemas.microsoft.com/office/drawing/2014/main" val="1804376518"/>
                    </a:ext>
                  </a:extLst>
                </a:gridCol>
                <a:gridCol w="1592907">
                  <a:extLst>
                    <a:ext uri="{9D8B030D-6E8A-4147-A177-3AD203B41FA5}">
                      <a16:colId xmlns:a16="http://schemas.microsoft.com/office/drawing/2014/main" val="1203511196"/>
                    </a:ext>
                  </a:extLst>
                </a:gridCol>
                <a:gridCol w="1763479">
                  <a:extLst>
                    <a:ext uri="{9D8B030D-6E8A-4147-A177-3AD203B41FA5}">
                      <a16:colId xmlns:a16="http://schemas.microsoft.com/office/drawing/2014/main" val="998634105"/>
                    </a:ext>
                  </a:extLst>
                </a:gridCol>
                <a:gridCol w="2076226">
                  <a:extLst>
                    <a:ext uri="{9D8B030D-6E8A-4147-A177-3AD203B41FA5}">
                      <a16:colId xmlns:a16="http://schemas.microsoft.com/office/drawing/2014/main" val="2668352592"/>
                    </a:ext>
                  </a:extLst>
                </a:gridCol>
                <a:gridCol w="1334105">
                  <a:extLst>
                    <a:ext uri="{9D8B030D-6E8A-4147-A177-3AD203B41FA5}">
                      <a16:colId xmlns:a16="http://schemas.microsoft.com/office/drawing/2014/main" val="1823853372"/>
                    </a:ext>
                  </a:extLst>
                </a:gridCol>
                <a:gridCol w="2372950">
                  <a:extLst>
                    <a:ext uri="{9D8B030D-6E8A-4147-A177-3AD203B41FA5}">
                      <a16:colId xmlns:a16="http://schemas.microsoft.com/office/drawing/2014/main" val="2092009313"/>
                    </a:ext>
                  </a:extLst>
                </a:gridCol>
                <a:gridCol w="972522">
                  <a:extLst>
                    <a:ext uri="{9D8B030D-6E8A-4147-A177-3AD203B41FA5}">
                      <a16:colId xmlns:a16="http://schemas.microsoft.com/office/drawing/2014/main" val="2088683309"/>
                    </a:ext>
                  </a:extLst>
                </a:gridCol>
              </a:tblGrid>
              <a:tr h="261369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 b="1" dirty="0">
                          <a:effectLst/>
                        </a:rPr>
                        <a:t>Drug Class</a:t>
                      </a: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 b="1" dirty="0">
                          <a:effectLst/>
                        </a:rPr>
                        <a:t>Brand Name</a:t>
                      </a: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 b="1" dirty="0">
                          <a:effectLst/>
                        </a:rPr>
                        <a:t>Generic Name</a:t>
                      </a: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 b="1" dirty="0">
                          <a:effectLst/>
                        </a:rPr>
                        <a:t>Dose Ranges (General)</a:t>
                      </a: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 b="1" dirty="0">
                          <a:effectLst/>
                        </a:rPr>
                        <a:t>Action Duration</a:t>
                      </a: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 b="1" dirty="0">
                          <a:effectLst/>
                        </a:rPr>
                        <a:t>Release (% Immediate vs. Slow)</a:t>
                      </a: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 b="1" dirty="0">
                          <a:effectLst/>
                        </a:rPr>
                        <a:t>Adults Approved</a:t>
                      </a:r>
                    </a:p>
                  </a:txBody>
                  <a:tcPr marL="19050" marR="19050" marT="12700" marB="12700" anchor="b"/>
                </a:tc>
                <a:extLst>
                  <a:ext uri="{0D108BD9-81ED-4DB2-BD59-A6C34878D82A}">
                    <a16:rowId xmlns:a16="http://schemas.microsoft.com/office/drawing/2014/main" val="230828415"/>
                  </a:ext>
                </a:extLst>
              </a:tr>
              <a:tr h="261369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1" dirty="0">
                          <a:effectLst/>
                        </a:rPr>
                        <a:t>Methylphenidate</a:t>
                      </a:r>
                    </a:p>
                  </a:txBody>
                  <a:tcPr marL="14019" marR="14019" marT="9346" marB="9346" anchor="b"/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 dirty="0">
                        <a:effectLst/>
                      </a:endParaRPr>
                    </a:p>
                  </a:txBody>
                  <a:tcPr marL="14019" marR="14019" marT="9346" marB="9346" anchor="b"/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 dirty="0">
                        <a:effectLst/>
                      </a:endParaRPr>
                    </a:p>
                  </a:txBody>
                  <a:tcPr marL="14019" marR="14019" marT="9346" marB="9346" anchor="b"/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14019" marR="14019" marT="9346" marB="9346" anchor="b"/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14019" marR="14019" marT="9346" marB="9346" anchor="b"/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14019" marR="14019" marT="9346" marB="9346" anchor="b"/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 dirty="0">
                        <a:effectLst/>
                      </a:endParaRPr>
                    </a:p>
                  </a:txBody>
                  <a:tcPr marL="14019" marR="14019" marT="9346" marB="9346" anchor="b"/>
                </a:tc>
                <a:extLst>
                  <a:ext uri="{0D108BD9-81ED-4DB2-BD59-A6C34878D82A}">
                    <a16:rowId xmlns:a16="http://schemas.microsoft.com/office/drawing/2014/main" val="2793518497"/>
                  </a:ext>
                </a:extLst>
              </a:tr>
              <a:tr h="261369">
                <a:tc>
                  <a:txBody>
                    <a:bodyPr/>
                    <a:lstStyle/>
                    <a:p>
                      <a:pPr rtl="0" fontAlgn="b"/>
                      <a:endParaRPr lang="en-US" sz="1200" dirty="0">
                        <a:effectLst/>
                      </a:endParaRPr>
                    </a:p>
                  </a:txBody>
                  <a:tcPr marL="14019" marR="14019" marT="9346" marB="9346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dirty="0" err="1">
                          <a:effectLst/>
                        </a:rPr>
                        <a:t>Adhansia</a:t>
                      </a:r>
                      <a:r>
                        <a:rPr lang="en-US" sz="1200" dirty="0">
                          <a:effectLst/>
                        </a:rPr>
                        <a:t> XR</a:t>
                      </a:r>
                    </a:p>
                  </a:txBody>
                  <a:tcPr marL="14019" marR="14019" marT="9346" marB="9346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Methylphenidate</a:t>
                      </a:r>
                    </a:p>
                  </a:txBody>
                  <a:tcPr marL="14019" marR="14019" marT="9346" marB="9346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dirty="0">
                          <a:effectLst/>
                        </a:rPr>
                        <a:t>25-85 mg</a:t>
                      </a:r>
                    </a:p>
                  </a:txBody>
                  <a:tcPr marL="14019" marR="14019" marT="9346" marB="9346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effectLst/>
                        </a:rPr>
                        <a:t>12-16</a:t>
                      </a:r>
                    </a:p>
                  </a:txBody>
                  <a:tcPr marL="14019" marR="14019" marT="9346" marB="9346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20% instant, 80% slow</a:t>
                      </a:r>
                    </a:p>
                  </a:txBody>
                  <a:tcPr marL="14019" marR="14019" marT="9346" marB="9346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dirty="0">
                          <a:effectLst/>
                        </a:rPr>
                        <a:t>Yes</a:t>
                      </a:r>
                    </a:p>
                  </a:txBody>
                  <a:tcPr marL="14019" marR="14019" marT="9346" marB="9346" anchor="b"/>
                </a:tc>
                <a:extLst>
                  <a:ext uri="{0D108BD9-81ED-4DB2-BD59-A6C34878D82A}">
                    <a16:rowId xmlns:a16="http://schemas.microsoft.com/office/drawing/2014/main" val="2613134929"/>
                  </a:ext>
                </a:extLst>
              </a:tr>
              <a:tr h="261369">
                <a:tc>
                  <a:txBody>
                    <a:bodyPr/>
                    <a:lstStyle/>
                    <a:p>
                      <a:pPr rtl="0" fontAlgn="b"/>
                      <a:endParaRPr lang="en-US" sz="1200" dirty="0">
                        <a:effectLst/>
                      </a:endParaRPr>
                    </a:p>
                  </a:txBody>
                  <a:tcPr marL="14019" marR="14019" marT="9346" marB="9346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dirty="0" err="1">
                          <a:effectLst/>
                        </a:rPr>
                        <a:t>Aptensio</a:t>
                      </a:r>
                      <a:r>
                        <a:rPr lang="en-US" sz="1200" dirty="0">
                          <a:effectLst/>
                        </a:rPr>
                        <a:t> XR</a:t>
                      </a:r>
                    </a:p>
                  </a:txBody>
                  <a:tcPr marL="14019" marR="14019" marT="9346" marB="9346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Methylphenidate</a:t>
                      </a:r>
                    </a:p>
                  </a:txBody>
                  <a:tcPr marL="14019" marR="14019" marT="9346" marB="9346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10-60 mg</a:t>
                      </a:r>
                    </a:p>
                  </a:txBody>
                  <a:tcPr marL="14019" marR="14019" marT="9346" marB="9346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dirty="0">
                          <a:effectLst/>
                        </a:rPr>
                        <a:t>12</a:t>
                      </a:r>
                    </a:p>
                  </a:txBody>
                  <a:tcPr marL="14019" marR="14019" marT="9346" marB="9346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dirty="0">
                          <a:effectLst/>
                        </a:rPr>
                        <a:t>40% instant, 60% slow</a:t>
                      </a:r>
                    </a:p>
                  </a:txBody>
                  <a:tcPr marL="14019" marR="14019" marT="9346" marB="9346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Yes</a:t>
                      </a:r>
                    </a:p>
                  </a:txBody>
                  <a:tcPr marL="14019" marR="14019" marT="9346" marB="9346" anchor="b"/>
                </a:tc>
                <a:extLst>
                  <a:ext uri="{0D108BD9-81ED-4DB2-BD59-A6C34878D82A}">
                    <a16:rowId xmlns:a16="http://schemas.microsoft.com/office/drawing/2014/main" val="280828431"/>
                  </a:ext>
                </a:extLst>
              </a:tr>
              <a:tr h="261369"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14019" marR="14019" marT="9346" marB="9346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Azstarys</a:t>
                      </a:r>
                    </a:p>
                  </a:txBody>
                  <a:tcPr marL="14019" marR="14019" marT="9346" marB="9346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dirty="0" err="1">
                          <a:effectLst/>
                        </a:rPr>
                        <a:t>Serdexmethylphenidate</a:t>
                      </a:r>
                      <a:r>
                        <a:rPr lang="en-US" sz="1200" dirty="0">
                          <a:effectLst/>
                        </a:rPr>
                        <a:t>/ Dexmethylphenidate</a:t>
                      </a:r>
                    </a:p>
                  </a:txBody>
                  <a:tcPr marL="14019" marR="14019" marT="9346" marB="9346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26.1/5.2 mg - 52.3/10.4 mg</a:t>
                      </a:r>
                    </a:p>
                  </a:txBody>
                  <a:tcPr marL="14019" marR="14019" marT="9346" marB="9346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effectLst/>
                        </a:rPr>
                        <a:t>12</a:t>
                      </a:r>
                    </a:p>
                  </a:txBody>
                  <a:tcPr marL="14019" marR="14019" marT="9346" marB="9346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30% instant, 70% slow</a:t>
                      </a:r>
                    </a:p>
                  </a:txBody>
                  <a:tcPr marL="14019" marR="14019" marT="9346" marB="9346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Yes</a:t>
                      </a:r>
                    </a:p>
                  </a:txBody>
                  <a:tcPr marL="14019" marR="14019" marT="9346" marB="9346" anchor="b"/>
                </a:tc>
                <a:extLst>
                  <a:ext uri="{0D108BD9-81ED-4DB2-BD59-A6C34878D82A}">
                    <a16:rowId xmlns:a16="http://schemas.microsoft.com/office/drawing/2014/main" val="4268092485"/>
                  </a:ext>
                </a:extLst>
              </a:tr>
              <a:tr h="500588"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14019" marR="14019" marT="9346" marB="9346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dirty="0" err="1">
                          <a:effectLst/>
                        </a:rPr>
                        <a:t>Concerta</a:t>
                      </a:r>
                      <a:endParaRPr lang="en-US" sz="1200" dirty="0">
                        <a:effectLst/>
                      </a:endParaRPr>
                    </a:p>
                  </a:txBody>
                  <a:tcPr marL="14019" marR="14019" marT="9346" marB="9346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dirty="0">
                          <a:effectLst/>
                        </a:rPr>
                        <a:t>Methylphenidate</a:t>
                      </a:r>
                    </a:p>
                  </a:txBody>
                  <a:tcPr marL="14019" marR="14019" marT="9346" marB="9346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18-72 mg</a:t>
                      </a:r>
                    </a:p>
                  </a:txBody>
                  <a:tcPr marL="14019" marR="14019" marT="9346" marB="9346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dirty="0">
                          <a:effectLst/>
                        </a:rPr>
                        <a:t>3-6 (immediate), 12 (extended)</a:t>
                      </a:r>
                    </a:p>
                  </a:txBody>
                  <a:tcPr marL="14019" marR="14019" marT="9346" marB="9346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22% instant, 78% slow</a:t>
                      </a:r>
                    </a:p>
                  </a:txBody>
                  <a:tcPr marL="14019" marR="14019" marT="9346" marB="9346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Yes</a:t>
                      </a:r>
                    </a:p>
                  </a:txBody>
                  <a:tcPr marL="14019" marR="14019" marT="9346" marB="9346" anchor="b"/>
                </a:tc>
                <a:extLst>
                  <a:ext uri="{0D108BD9-81ED-4DB2-BD59-A6C34878D82A}">
                    <a16:rowId xmlns:a16="http://schemas.microsoft.com/office/drawing/2014/main" val="2697257582"/>
                  </a:ext>
                </a:extLst>
              </a:tr>
              <a:tr h="261369">
                <a:tc>
                  <a:txBody>
                    <a:bodyPr/>
                    <a:lstStyle/>
                    <a:p>
                      <a:pPr rtl="0" fontAlgn="b"/>
                      <a:endParaRPr lang="en-US" sz="1200" dirty="0">
                        <a:effectLst/>
                      </a:endParaRPr>
                    </a:p>
                  </a:txBody>
                  <a:tcPr marL="14019" marR="14019" marT="9346" marB="9346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dirty="0" err="1">
                          <a:effectLst/>
                        </a:rPr>
                        <a:t>Cotempla</a:t>
                      </a:r>
                      <a:r>
                        <a:rPr lang="en-US" sz="1200" dirty="0">
                          <a:effectLst/>
                        </a:rPr>
                        <a:t> XR-ODT</a:t>
                      </a:r>
                    </a:p>
                  </a:txBody>
                  <a:tcPr marL="14019" marR="14019" marT="9346" marB="9346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dirty="0">
                          <a:effectLst/>
                        </a:rPr>
                        <a:t>Methylphenidate</a:t>
                      </a:r>
                    </a:p>
                  </a:txBody>
                  <a:tcPr marL="14019" marR="14019" marT="9346" marB="9346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8.6-25.9 mg</a:t>
                      </a:r>
                    </a:p>
                  </a:txBody>
                  <a:tcPr marL="14019" marR="14019" marT="9346" marB="9346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dirty="0">
                          <a:effectLst/>
                        </a:rPr>
                        <a:t>10-12</a:t>
                      </a:r>
                    </a:p>
                  </a:txBody>
                  <a:tcPr marL="14019" marR="14019" marT="9346" marB="9346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25% instant, 75% slow</a:t>
                      </a:r>
                    </a:p>
                  </a:txBody>
                  <a:tcPr marL="14019" marR="14019" marT="9346" marB="9346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No</a:t>
                      </a:r>
                    </a:p>
                  </a:txBody>
                  <a:tcPr marL="14019" marR="14019" marT="9346" marB="9346" anchor="b"/>
                </a:tc>
                <a:extLst>
                  <a:ext uri="{0D108BD9-81ED-4DB2-BD59-A6C34878D82A}">
                    <a16:rowId xmlns:a16="http://schemas.microsoft.com/office/drawing/2014/main" val="2546260006"/>
                  </a:ext>
                </a:extLst>
              </a:tr>
              <a:tr h="500588">
                <a:tc>
                  <a:txBody>
                    <a:bodyPr/>
                    <a:lstStyle/>
                    <a:p>
                      <a:pPr rtl="0" fontAlgn="b"/>
                      <a:endParaRPr lang="en-US" sz="1200" dirty="0">
                        <a:effectLst/>
                      </a:endParaRPr>
                    </a:p>
                  </a:txBody>
                  <a:tcPr marL="14019" marR="14019" marT="9346" marB="9346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Daytrana</a:t>
                      </a:r>
                    </a:p>
                  </a:txBody>
                  <a:tcPr marL="14019" marR="14019" marT="9346" marB="9346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dirty="0">
                          <a:effectLst/>
                        </a:rPr>
                        <a:t>Methylphenidate</a:t>
                      </a:r>
                    </a:p>
                  </a:txBody>
                  <a:tcPr marL="14019" marR="14019" marT="9346" marB="9346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dirty="0">
                          <a:effectLst/>
                        </a:rPr>
                        <a:t>10-30 mg (transdermal patch)</a:t>
                      </a:r>
                    </a:p>
                  </a:txBody>
                  <a:tcPr marL="14019" marR="14019" marT="9346" marB="9346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3-4 (patch on), 3-4 (after removal)</a:t>
                      </a:r>
                    </a:p>
                  </a:txBody>
                  <a:tcPr marL="14019" marR="14019" marT="9346" marB="9346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100% slow (transdermal)</a:t>
                      </a:r>
                    </a:p>
                  </a:txBody>
                  <a:tcPr marL="14019" marR="14019" marT="9346" marB="9346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Yes</a:t>
                      </a:r>
                    </a:p>
                  </a:txBody>
                  <a:tcPr marL="14019" marR="14019" marT="9346" marB="9346" anchor="b"/>
                </a:tc>
                <a:extLst>
                  <a:ext uri="{0D108BD9-81ED-4DB2-BD59-A6C34878D82A}">
                    <a16:rowId xmlns:a16="http://schemas.microsoft.com/office/drawing/2014/main" val="4007927044"/>
                  </a:ext>
                </a:extLst>
              </a:tr>
              <a:tr h="261369"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14019" marR="14019" marT="9346" marB="9346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dirty="0">
                          <a:effectLst/>
                        </a:rPr>
                        <a:t>Focalin</a:t>
                      </a:r>
                    </a:p>
                  </a:txBody>
                  <a:tcPr marL="14019" marR="14019" marT="9346" marB="9346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Dexmethylphenidate</a:t>
                      </a:r>
                    </a:p>
                  </a:txBody>
                  <a:tcPr marL="14019" marR="14019" marT="9346" marB="9346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dirty="0">
                          <a:effectLst/>
                        </a:rPr>
                        <a:t>2.5-10 mg</a:t>
                      </a:r>
                    </a:p>
                  </a:txBody>
                  <a:tcPr marL="14019" marR="14019" marT="9346" marB="9346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effectLst/>
                        </a:rPr>
                        <a:t>2-4</a:t>
                      </a:r>
                    </a:p>
                  </a:txBody>
                  <a:tcPr marL="14019" marR="14019" marT="9346" marB="9346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100% instant</a:t>
                      </a:r>
                    </a:p>
                  </a:txBody>
                  <a:tcPr marL="14019" marR="14019" marT="9346" marB="9346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Yes</a:t>
                      </a:r>
                    </a:p>
                  </a:txBody>
                  <a:tcPr marL="14019" marR="14019" marT="9346" marB="9346" anchor="b"/>
                </a:tc>
                <a:extLst>
                  <a:ext uri="{0D108BD9-81ED-4DB2-BD59-A6C34878D82A}">
                    <a16:rowId xmlns:a16="http://schemas.microsoft.com/office/drawing/2014/main" val="680604976"/>
                  </a:ext>
                </a:extLst>
              </a:tr>
              <a:tr h="261369"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14019" marR="14019" marT="9346" marB="9346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Focalin XR</a:t>
                      </a:r>
                    </a:p>
                  </a:txBody>
                  <a:tcPr marL="14019" marR="14019" marT="9346" marB="9346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Dexmethylphenidate</a:t>
                      </a:r>
                    </a:p>
                  </a:txBody>
                  <a:tcPr marL="14019" marR="14019" marT="9346" marB="9346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dirty="0">
                          <a:effectLst/>
                        </a:rPr>
                        <a:t>5-40 mg</a:t>
                      </a:r>
                    </a:p>
                  </a:txBody>
                  <a:tcPr marL="14019" marR="14019" marT="9346" marB="9346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dirty="0">
                          <a:effectLst/>
                        </a:rPr>
                        <a:t>8-12</a:t>
                      </a:r>
                    </a:p>
                  </a:txBody>
                  <a:tcPr marL="14019" marR="14019" marT="9346" marB="9346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50% instant, 50% slow</a:t>
                      </a:r>
                    </a:p>
                  </a:txBody>
                  <a:tcPr marL="14019" marR="14019" marT="9346" marB="9346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Yes</a:t>
                      </a:r>
                    </a:p>
                  </a:txBody>
                  <a:tcPr marL="14019" marR="14019" marT="9346" marB="9346" anchor="b"/>
                </a:tc>
                <a:extLst>
                  <a:ext uri="{0D108BD9-81ED-4DB2-BD59-A6C34878D82A}">
                    <a16:rowId xmlns:a16="http://schemas.microsoft.com/office/drawing/2014/main" val="1839563839"/>
                  </a:ext>
                </a:extLst>
              </a:tr>
              <a:tr h="261369"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14019" marR="14019" marT="9346" marB="9346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Jornay PM</a:t>
                      </a:r>
                    </a:p>
                  </a:txBody>
                  <a:tcPr marL="14019" marR="14019" marT="9346" marB="9346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Methylphenidate</a:t>
                      </a:r>
                    </a:p>
                  </a:txBody>
                  <a:tcPr marL="14019" marR="14019" marT="9346" marB="9346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dirty="0">
                          <a:effectLst/>
                        </a:rPr>
                        <a:t>20-100 mg</a:t>
                      </a:r>
                    </a:p>
                  </a:txBody>
                  <a:tcPr marL="14019" marR="14019" marT="9346" marB="9346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dirty="0">
                          <a:effectLst/>
                        </a:rPr>
                        <a:t>13</a:t>
                      </a:r>
                    </a:p>
                  </a:txBody>
                  <a:tcPr marL="14019" marR="14019" marT="9346" marB="9346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0% instant, 100% slow</a:t>
                      </a:r>
                    </a:p>
                  </a:txBody>
                  <a:tcPr marL="14019" marR="14019" marT="9346" marB="9346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Yes</a:t>
                      </a:r>
                    </a:p>
                  </a:txBody>
                  <a:tcPr marL="14019" marR="14019" marT="9346" marB="9346" anchor="b"/>
                </a:tc>
                <a:extLst>
                  <a:ext uri="{0D108BD9-81ED-4DB2-BD59-A6C34878D82A}">
                    <a16:rowId xmlns:a16="http://schemas.microsoft.com/office/drawing/2014/main" val="4218110899"/>
                  </a:ext>
                </a:extLst>
              </a:tr>
              <a:tr h="261369"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14019" marR="14019" marT="9346" marB="9346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Metadate CD</a:t>
                      </a:r>
                    </a:p>
                  </a:txBody>
                  <a:tcPr marL="14019" marR="14019" marT="9346" marB="9346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Methylphenidate</a:t>
                      </a:r>
                    </a:p>
                  </a:txBody>
                  <a:tcPr marL="14019" marR="14019" marT="9346" marB="9346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10-60 mg</a:t>
                      </a:r>
                    </a:p>
                  </a:txBody>
                  <a:tcPr marL="14019" marR="14019" marT="9346" marB="9346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dirty="0">
                          <a:effectLst/>
                        </a:rPr>
                        <a:t>6-8</a:t>
                      </a:r>
                    </a:p>
                  </a:txBody>
                  <a:tcPr marL="14019" marR="14019" marT="9346" marB="9346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dirty="0">
                          <a:effectLst/>
                        </a:rPr>
                        <a:t>30% instant, 70% slow</a:t>
                      </a:r>
                    </a:p>
                  </a:txBody>
                  <a:tcPr marL="14019" marR="14019" marT="9346" marB="9346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Yes</a:t>
                      </a:r>
                    </a:p>
                  </a:txBody>
                  <a:tcPr marL="14019" marR="14019" marT="9346" marB="9346" anchor="b"/>
                </a:tc>
                <a:extLst>
                  <a:ext uri="{0D108BD9-81ED-4DB2-BD59-A6C34878D82A}">
                    <a16:rowId xmlns:a16="http://schemas.microsoft.com/office/drawing/2014/main" val="3255001482"/>
                  </a:ext>
                </a:extLst>
              </a:tr>
              <a:tr h="261369"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14019" marR="14019" marT="9346" marB="9346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dirty="0">
                          <a:effectLst/>
                        </a:rPr>
                        <a:t>Metadate ER</a:t>
                      </a:r>
                    </a:p>
                  </a:txBody>
                  <a:tcPr marL="14019" marR="14019" marT="9346" marB="9346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Methylphenidate</a:t>
                      </a:r>
                    </a:p>
                  </a:txBody>
                  <a:tcPr marL="14019" marR="14019" marT="9346" marB="9346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20 mg</a:t>
                      </a:r>
                    </a:p>
                  </a:txBody>
                  <a:tcPr marL="14019" marR="14019" marT="9346" marB="9346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dirty="0">
                          <a:effectLst/>
                        </a:rPr>
                        <a:t>8</a:t>
                      </a:r>
                    </a:p>
                  </a:txBody>
                  <a:tcPr marL="14019" marR="14019" marT="9346" marB="9346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dirty="0">
                          <a:effectLst/>
                        </a:rPr>
                        <a:t>100% instant</a:t>
                      </a:r>
                    </a:p>
                  </a:txBody>
                  <a:tcPr marL="14019" marR="14019" marT="9346" marB="9346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Yes</a:t>
                      </a:r>
                    </a:p>
                  </a:txBody>
                  <a:tcPr marL="14019" marR="14019" marT="9346" marB="9346" anchor="b"/>
                </a:tc>
                <a:extLst>
                  <a:ext uri="{0D108BD9-81ED-4DB2-BD59-A6C34878D82A}">
                    <a16:rowId xmlns:a16="http://schemas.microsoft.com/office/drawing/2014/main" val="18355402"/>
                  </a:ext>
                </a:extLst>
              </a:tr>
              <a:tr h="261369"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14019" marR="14019" marT="9346" marB="9346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Methylin ER</a:t>
                      </a:r>
                    </a:p>
                  </a:txBody>
                  <a:tcPr marL="14019" marR="14019" marT="9346" marB="9346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Methylphenidate</a:t>
                      </a:r>
                    </a:p>
                  </a:txBody>
                  <a:tcPr marL="14019" marR="14019" marT="9346" marB="9346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10-20 mg</a:t>
                      </a:r>
                    </a:p>
                  </a:txBody>
                  <a:tcPr marL="14019" marR="14019" marT="9346" marB="9346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dirty="0">
                          <a:effectLst/>
                        </a:rPr>
                        <a:t>8</a:t>
                      </a:r>
                    </a:p>
                  </a:txBody>
                  <a:tcPr marL="14019" marR="14019" marT="9346" marB="9346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dirty="0">
                          <a:effectLst/>
                        </a:rPr>
                        <a:t>100% instant</a:t>
                      </a:r>
                    </a:p>
                  </a:txBody>
                  <a:tcPr marL="14019" marR="14019" marT="9346" marB="9346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Yes</a:t>
                      </a:r>
                    </a:p>
                  </a:txBody>
                  <a:tcPr marL="14019" marR="14019" marT="9346" marB="9346" anchor="b"/>
                </a:tc>
                <a:extLst>
                  <a:ext uri="{0D108BD9-81ED-4DB2-BD59-A6C34878D82A}">
                    <a16:rowId xmlns:a16="http://schemas.microsoft.com/office/drawing/2014/main" val="1375783859"/>
                  </a:ext>
                </a:extLst>
              </a:tr>
              <a:tr h="380978"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14019" marR="14019" marT="9346" marB="9346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dirty="0" err="1">
                          <a:effectLst/>
                        </a:rPr>
                        <a:t>Methylin</a:t>
                      </a:r>
                      <a:r>
                        <a:rPr lang="en-US" sz="1200" dirty="0">
                          <a:effectLst/>
                        </a:rPr>
                        <a:t> Oral Solution</a:t>
                      </a:r>
                    </a:p>
                  </a:txBody>
                  <a:tcPr marL="14019" marR="14019" marT="9346" marB="9346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dirty="0">
                          <a:effectLst/>
                        </a:rPr>
                        <a:t>Methylphenidate</a:t>
                      </a:r>
                    </a:p>
                  </a:txBody>
                  <a:tcPr marL="14019" marR="14019" marT="9346" marB="9346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5 mg/5 mL</a:t>
                      </a:r>
                    </a:p>
                  </a:txBody>
                  <a:tcPr marL="14019" marR="14019" marT="9346" marB="9346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dirty="0">
                          <a:effectLst/>
                        </a:rPr>
                        <a:t>2-4</a:t>
                      </a:r>
                    </a:p>
                  </a:txBody>
                  <a:tcPr marL="14019" marR="14019" marT="9346" marB="9346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dirty="0">
                          <a:effectLst/>
                        </a:rPr>
                        <a:t>100% instant</a:t>
                      </a:r>
                    </a:p>
                  </a:txBody>
                  <a:tcPr marL="14019" marR="14019" marT="9346" marB="9346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Yes</a:t>
                      </a:r>
                    </a:p>
                  </a:txBody>
                  <a:tcPr marL="14019" marR="14019" marT="9346" marB="9346" anchor="b"/>
                </a:tc>
                <a:extLst>
                  <a:ext uri="{0D108BD9-81ED-4DB2-BD59-A6C34878D82A}">
                    <a16:rowId xmlns:a16="http://schemas.microsoft.com/office/drawing/2014/main" val="2847569288"/>
                  </a:ext>
                </a:extLst>
              </a:tr>
              <a:tr h="261369"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14019" marR="14019" marT="9346" marB="9346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QuilliChew ER</a:t>
                      </a:r>
                    </a:p>
                  </a:txBody>
                  <a:tcPr marL="14019" marR="14019" marT="9346" marB="9346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Methylphenidate</a:t>
                      </a:r>
                    </a:p>
                  </a:txBody>
                  <a:tcPr marL="14019" marR="14019" marT="9346" marB="9346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20-40 mg</a:t>
                      </a:r>
                    </a:p>
                  </a:txBody>
                  <a:tcPr marL="14019" marR="14019" marT="9346" marB="9346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effectLst/>
                        </a:rPr>
                        <a:t>5-9</a:t>
                      </a:r>
                    </a:p>
                  </a:txBody>
                  <a:tcPr marL="14019" marR="14019" marT="9346" marB="9346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dirty="0">
                          <a:effectLst/>
                        </a:rPr>
                        <a:t>30% instant, 70% slow</a:t>
                      </a:r>
                    </a:p>
                  </a:txBody>
                  <a:tcPr marL="14019" marR="14019" marT="9346" marB="9346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Yes</a:t>
                      </a:r>
                    </a:p>
                  </a:txBody>
                  <a:tcPr marL="14019" marR="14019" marT="9346" marB="9346" anchor="b"/>
                </a:tc>
                <a:extLst>
                  <a:ext uri="{0D108BD9-81ED-4DB2-BD59-A6C34878D82A}">
                    <a16:rowId xmlns:a16="http://schemas.microsoft.com/office/drawing/2014/main" val="303883066"/>
                  </a:ext>
                </a:extLst>
              </a:tr>
              <a:tr h="261369"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14019" marR="14019" marT="9346" marB="9346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Quillivant XR</a:t>
                      </a:r>
                    </a:p>
                  </a:txBody>
                  <a:tcPr marL="14019" marR="14019" marT="9346" marB="9346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Methylphenidate</a:t>
                      </a:r>
                    </a:p>
                  </a:txBody>
                  <a:tcPr marL="14019" marR="14019" marT="9346" marB="9346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25 mg/5 mL</a:t>
                      </a:r>
                    </a:p>
                  </a:txBody>
                  <a:tcPr marL="14019" marR="14019" marT="9346" marB="9346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effectLst/>
                        </a:rPr>
                        <a:t>9-11</a:t>
                      </a:r>
                    </a:p>
                  </a:txBody>
                  <a:tcPr marL="14019" marR="14019" marT="9346" marB="9346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dirty="0">
                          <a:effectLst/>
                        </a:rPr>
                        <a:t>20% instant, 80% slow</a:t>
                      </a:r>
                    </a:p>
                  </a:txBody>
                  <a:tcPr marL="14019" marR="14019" marT="9346" marB="9346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Yes</a:t>
                      </a:r>
                    </a:p>
                  </a:txBody>
                  <a:tcPr marL="14019" marR="14019" marT="9346" marB="9346" anchor="b"/>
                </a:tc>
                <a:extLst>
                  <a:ext uri="{0D108BD9-81ED-4DB2-BD59-A6C34878D82A}">
                    <a16:rowId xmlns:a16="http://schemas.microsoft.com/office/drawing/2014/main" val="421633453"/>
                  </a:ext>
                </a:extLst>
              </a:tr>
              <a:tr h="261369"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14019" marR="14019" marT="9346" marB="9346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Relexxi</a:t>
                      </a:r>
                    </a:p>
                  </a:txBody>
                  <a:tcPr marL="14019" marR="14019" marT="9346" marB="9346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Methylphenidate</a:t>
                      </a:r>
                    </a:p>
                  </a:txBody>
                  <a:tcPr marL="14019" marR="14019" marT="9346" marB="9346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10-60 mg</a:t>
                      </a:r>
                    </a:p>
                  </a:txBody>
                  <a:tcPr marL="14019" marR="14019" marT="9346" marB="9346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dirty="0">
                          <a:effectLst/>
                        </a:rPr>
                        <a:t>12</a:t>
                      </a:r>
                    </a:p>
                  </a:txBody>
                  <a:tcPr marL="14019" marR="14019" marT="9346" marB="9346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dirty="0">
                          <a:effectLst/>
                        </a:rPr>
                        <a:t>100% instant</a:t>
                      </a:r>
                    </a:p>
                  </a:txBody>
                  <a:tcPr marL="14019" marR="14019" marT="9346" marB="9346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Yes</a:t>
                      </a:r>
                    </a:p>
                  </a:txBody>
                  <a:tcPr marL="14019" marR="14019" marT="9346" marB="9346" anchor="b"/>
                </a:tc>
                <a:extLst>
                  <a:ext uri="{0D108BD9-81ED-4DB2-BD59-A6C34878D82A}">
                    <a16:rowId xmlns:a16="http://schemas.microsoft.com/office/drawing/2014/main" val="3539761810"/>
                  </a:ext>
                </a:extLst>
              </a:tr>
              <a:tr h="261369"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14019" marR="14019" marT="9346" marB="9346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Ritalin</a:t>
                      </a:r>
                    </a:p>
                  </a:txBody>
                  <a:tcPr marL="14019" marR="14019" marT="9346" marB="9346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Methylphenidate</a:t>
                      </a:r>
                    </a:p>
                  </a:txBody>
                  <a:tcPr marL="14019" marR="14019" marT="9346" marB="9346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5-20 mg</a:t>
                      </a:r>
                    </a:p>
                  </a:txBody>
                  <a:tcPr marL="14019" marR="14019" marT="9346" marB="9346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effectLst/>
                        </a:rPr>
                        <a:t>2-4</a:t>
                      </a:r>
                    </a:p>
                  </a:txBody>
                  <a:tcPr marL="14019" marR="14019" marT="9346" marB="9346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dirty="0">
                          <a:effectLst/>
                        </a:rPr>
                        <a:t>100% instant</a:t>
                      </a:r>
                    </a:p>
                  </a:txBody>
                  <a:tcPr marL="14019" marR="14019" marT="9346" marB="9346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dirty="0">
                          <a:effectLst/>
                        </a:rPr>
                        <a:t>Yes</a:t>
                      </a:r>
                    </a:p>
                  </a:txBody>
                  <a:tcPr marL="14019" marR="14019" marT="9346" marB="9346" anchor="b"/>
                </a:tc>
                <a:extLst>
                  <a:ext uri="{0D108BD9-81ED-4DB2-BD59-A6C34878D82A}">
                    <a16:rowId xmlns:a16="http://schemas.microsoft.com/office/drawing/2014/main" val="519209777"/>
                  </a:ext>
                </a:extLst>
              </a:tr>
              <a:tr h="500588"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14019" marR="14019" marT="9346" marB="9346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Ritalin LA</a:t>
                      </a:r>
                    </a:p>
                  </a:txBody>
                  <a:tcPr marL="14019" marR="14019" marT="9346" marB="9346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Methylphenidate</a:t>
                      </a:r>
                    </a:p>
                  </a:txBody>
                  <a:tcPr marL="14019" marR="14019" marT="9346" marB="9346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10-60 mg</a:t>
                      </a:r>
                    </a:p>
                  </a:txBody>
                  <a:tcPr marL="14019" marR="14019" marT="9346" marB="9346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3-4 immediate, 8-9 extended</a:t>
                      </a:r>
                    </a:p>
                  </a:txBody>
                  <a:tcPr marL="14019" marR="14019" marT="9346" marB="9346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dirty="0">
                          <a:effectLst/>
                        </a:rPr>
                        <a:t>50% instant, 50% slow</a:t>
                      </a:r>
                    </a:p>
                  </a:txBody>
                  <a:tcPr marL="14019" marR="14019" marT="9346" marB="9346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dirty="0">
                          <a:effectLst/>
                        </a:rPr>
                        <a:t>Yes</a:t>
                      </a:r>
                    </a:p>
                  </a:txBody>
                  <a:tcPr marL="14019" marR="14019" marT="9346" marB="9346" anchor="b"/>
                </a:tc>
                <a:extLst>
                  <a:ext uri="{0D108BD9-81ED-4DB2-BD59-A6C34878D82A}">
                    <a16:rowId xmlns:a16="http://schemas.microsoft.com/office/drawing/2014/main" val="101443116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AA27AB-2585-CF5F-69A5-821E773B47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5B7F1A-7C61-8D33-8A75-F3B77B361984}"/>
              </a:ext>
            </a:extLst>
          </p:cNvPr>
          <p:cNvSpPr/>
          <p:nvPr/>
        </p:nvSpPr>
        <p:spPr>
          <a:xfrm rot="16200000">
            <a:off x="-1160393" y="3253937"/>
            <a:ext cx="44953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Referenc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 Slide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40529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D9C40-7AE9-E216-D26F-01B4590DA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D8F5A-1A6A-7433-FC08-85ABE6DA3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A0CA3D-CF6E-2EB6-03E9-2F1EBDF59D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66E5009-4D6A-BFD1-A043-22C001D93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438150"/>
            <a:ext cx="11925300" cy="598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397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E9461F9-8E14-5D30-B4CB-3353B7592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683" y="230910"/>
            <a:ext cx="10660117" cy="83589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333333"/>
                </a:solidFill>
                <a:latin typeface="Calibri"/>
                <a:cs typeface="Segoe UI"/>
              </a:rPr>
              <a:t>Generic names for some therapeutic agents are cumbersome and not easily recognized. Some trade names may be used during this talk for the purpose of clarity. Examples are displayed below. </a:t>
            </a:r>
            <a:endParaRPr lang="en-US" sz="2800" dirty="0">
              <a:latin typeface="Calibri"/>
              <a:cs typeface="Calibri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00643FC-911B-E413-E2F5-A3F6981C0C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698147"/>
              </p:ext>
            </p:extLst>
          </p:nvPr>
        </p:nvGraphicFramePr>
        <p:xfrm>
          <a:off x="1011089" y="1316016"/>
          <a:ext cx="9908070" cy="4794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3029">
                  <a:extLst>
                    <a:ext uri="{9D8B030D-6E8A-4147-A177-3AD203B41FA5}">
                      <a16:colId xmlns:a16="http://schemas.microsoft.com/office/drawing/2014/main" val="4249073876"/>
                    </a:ext>
                  </a:extLst>
                </a:gridCol>
                <a:gridCol w="6885041">
                  <a:extLst>
                    <a:ext uri="{9D8B030D-6E8A-4147-A177-3AD203B41FA5}">
                      <a16:colId xmlns:a16="http://schemas.microsoft.com/office/drawing/2014/main" val="3128297174"/>
                    </a:ext>
                  </a:extLst>
                </a:gridCol>
              </a:tblGrid>
              <a:tr h="400462">
                <a:tc>
                  <a:txBody>
                    <a:bodyPr/>
                    <a:lstStyle/>
                    <a:p>
                      <a:r>
                        <a:rPr lang="en-US" dirty="0"/>
                        <a:t>Generic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Trade 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156476"/>
                  </a:ext>
                </a:extLst>
              </a:tr>
              <a:tr h="580957">
                <a:tc>
                  <a:txBody>
                    <a:bodyPr/>
                    <a:lstStyle/>
                    <a:p>
                      <a:r>
                        <a:rPr lang="en-US" dirty="0"/>
                        <a:t>Amphetamine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Adderall, Adzenys ER, Adzenys XR-ODT, Dyanavel XR, Evekeo, Evekeo ODT, Mydayis, Zenzedi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2900076"/>
                  </a:ext>
                </a:extLst>
              </a:tr>
              <a:tr h="402662">
                <a:tc>
                  <a:txBody>
                    <a:bodyPr/>
                    <a:lstStyle/>
                    <a:p>
                      <a:r>
                        <a:rPr lang="en-US"/>
                        <a:t>Dexmethylphenidate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Focalin, Focalin XR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1037681"/>
                  </a:ext>
                </a:extLst>
              </a:tr>
              <a:tr h="402662">
                <a:tc>
                  <a:txBody>
                    <a:bodyPr/>
                    <a:lstStyle/>
                    <a:p>
                      <a:r>
                        <a:rPr lang="en-US"/>
                        <a:t>Dextroamphetamine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a-DK"/>
                        <a:t>Dexedrine, Dexedrine Spansules, ProCentra, Xelstrym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1515020"/>
                  </a:ext>
                </a:extLst>
              </a:tr>
              <a:tr h="402662">
                <a:tc>
                  <a:txBody>
                    <a:bodyPr/>
                    <a:lstStyle/>
                    <a:p>
                      <a:r>
                        <a:rPr lang="en-US"/>
                        <a:t>Lisdexamfetamine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Vyvanse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209822"/>
                  </a:ext>
                </a:extLst>
              </a:tr>
              <a:tr h="580957">
                <a:tc>
                  <a:txBody>
                    <a:bodyPr/>
                    <a:lstStyle/>
                    <a:p>
                      <a:r>
                        <a:rPr lang="en-US"/>
                        <a:t>Methylphenidate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Aptensio XR, Concerta, Cotempla XR-ODT, Daytrana, Jornay PM, Methylin, QuilliChew ER, Quillivant XR, Ritalin, Ritalin LA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6568618"/>
                  </a:ext>
                </a:extLst>
              </a:tr>
              <a:tr h="580957">
                <a:tc>
                  <a:txBody>
                    <a:bodyPr/>
                    <a:lstStyle/>
                    <a:p>
                      <a:r>
                        <a:rPr lang="en-US"/>
                        <a:t>Serdexmethylphenidate and dexmethylphenidate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Azstarys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1670874"/>
                  </a:ext>
                </a:extLst>
              </a:tr>
              <a:tr h="402127">
                <a:tc>
                  <a:txBody>
                    <a:bodyPr/>
                    <a:lstStyle/>
                    <a:p>
                      <a:r>
                        <a:rPr lang="en-US"/>
                        <a:t>Atomoxetine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Strattera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8066202"/>
                  </a:ext>
                </a:extLst>
              </a:tr>
              <a:tr h="461077">
                <a:tc>
                  <a:txBody>
                    <a:bodyPr/>
                    <a:lstStyle/>
                    <a:p>
                      <a:r>
                        <a:rPr lang="en-US"/>
                        <a:t>Guanfacine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Intuniv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1124644"/>
                  </a:ext>
                </a:extLst>
              </a:tr>
              <a:tr h="402662">
                <a:tc>
                  <a:txBody>
                    <a:bodyPr/>
                    <a:lstStyle/>
                    <a:p>
                      <a:r>
                        <a:rPr lang="en-US" dirty="0"/>
                        <a:t>Viloxazine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Qelbree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302819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B58676A-4BAB-2AF9-7C2A-7BE7260D6BB8}"/>
              </a:ext>
            </a:extLst>
          </p:cNvPr>
          <p:cNvSpPr txBox="1"/>
          <p:nvPr/>
        </p:nvSpPr>
        <p:spPr>
          <a:xfrm>
            <a:off x="1176607" y="6128500"/>
            <a:ext cx="1000430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The use of a tradename does not imply endorsement of the agent.</a:t>
            </a:r>
            <a:endParaRPr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57227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76B6B-DEC0-7AFB-6B9F-BD3AD733D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F7087-F9A2-F073-7EB4-44352A146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9E3017-A720-D142-B847-A96D976989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9E146909-B41E-A142-6203-70169F93A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95250"/>
            <a:ext cx="1192530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6059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723EB-722D-FA16-4143-AAA588401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Generics as of Feb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241623-6252-0E95-7617-B45AA9B7C2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41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A42800F-3429-38F2-DA58-D46CC0887C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955744"/>
              </p:ext>
            </p:extLst>
          </p:nvPr>
        </p:nvGraphicFramePr>
        <p:xfrm>
          <a:off x="1243462" y="1201877"/>
          <a:ext cx="9705075" cy="51886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5025">
                  <a:extLst>
                    <a:ext uri="{9D8B030D-6E8A-4147-A177-3AD203B41FA5}">
                      <a16:colId xmlns:a16="http://schemas.microsoft.com/office/drawing/2014/main" val="2970904157"/>
                    </a:ext>
                  </a:extLst>
                </a:gridCol>
                <a:gridCol w="3235025">
                  <a:extLst>
                    <a:ext uri="{9D8B030D-6E8A-4147-A177-3AD203B41FA5}">
                      <a16:colId xmlns:a16="http://schemas.microsoft.com/office/drawing/2014/main" val="2398243755"/>
                    </a:ext>
                  </a:extLst>
                </a:gridCol>
                <a:gridCol w="3235025">
                  <a:extLst>
                    <a:ext uri="{9D8B030D-6E8A-4147-A177-3AD203B41FA5}">
                      <a16:colId xmlns:a16="http://schemas.microsoft.com/office/drawing/2014/main" val="3213208999"/>
                    </a:ext>
                  </a:extLst>
                </a:gridCol>
              </a:tblGrid>
              <a:tr h="860950">
                <a:tc>
                  <a:txBody>
                    <a:bodyPr/>
                    <a:lstStyle/>
                    <a:p>
                      <a:r>
                        <a:rPr lang="en-US" dirty="0"/>
                        <a:t>Amphetamines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Methylphenidates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Non-Stimulants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9372602"/>
                  </a:ext>
                </a:extLst>
              </a:tr>
              <a:tr h="860950">
                <a:tc>
                  <a:txBody>
                    <a:bodyPr/>
                    <a:lstStyle/>
                    <a:p>
                      <a:r>
                        <a:rPr lang="en-US" dirty="0"/>
                        <a:t>Adderall IR and XR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Aptensio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Pamelor (off-label)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4538472"/>
                  </a:ext>
                </a:extLst>
              </a:tr>
              <a:tr h="883948">
                <a:tc>
                  <a:txBody>
                    <a:bodyPr/>
                    <a:lstStyle/>
                    <a:p>
                      <a:r>
                        <a:rPr lang="en-US" dirty="0"/>
                        <a:t>Dexedrine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Concerta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Wellbutrin SR and XL (off-label)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879464"/>
                  </a:ext>
                </a:extLst>
              </a:tr>
              <a:tr h="860950">
                <a:tc>
                  <a:txBody>
                    <a:bodyPr/>
                    <a:lstStyle/>
                    <a:p>
                      <a:r>
                        <a:rPr lang="en-US" dirty="0"/>
                        <a:t>Vyvanse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Focalin IR and XR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Strattera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447915"/>
                  </a:ext>
                </a:extLst>
              </a:tr>
              <a:tr h="8609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Metadate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Kavpay</a:t>
                      </a:r>
                      <a:r>
                        <a:rPr lang="en-US" dirty="0"/>
                        <a:t> (clonidine) (off-label in adults)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9738827"/>
                  </a:ext>
                </a:extLst>
              </a:tr>
              <a:tr h="8609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Ritalin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Intuniv</a:t>
                      </a:r>
                      <a:r>
                        <a:rPr lang="en-US" dirty="0"/>
                        <a:t> (Guanfacine XR) (Off-label in adults)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95867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49045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C909D-8CE8-6805-3827-4473D68C6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Cardiovascular Concerns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2C2A7-26C3-4545-F469-9DE4A80CC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Known increase in heart rate, measure q6 months </a:t>
            </a:r>
          </a:p>
          <a:p>
            <a:r>
              <a:rPr lang="en-US" dirty="0"/>
              <a:t>Possible increase in blood pressure, measure q6 months </a:t>
            </a:r>
          </a:p>
          <a:p>
            <a:r>
              <a:rPr lang="en-US" dirty="0"/>
              <a:t>Use the </a:t>
            </a:r>
            <a:r>
              <a:rPr lang="en-US" i="1" u="sng" dirty="0"/>
              <a:t>Medical Assessment Tool for Adults with ADHD </a:t>
            </a:r>
            <a:r>
              <a:rPr lang="en-US" dirty="0"/>
              <a:t>to screen for these issues </a:t>
            </a:r>
          </a:p>
          <a:p>
            <a:r>
              <a:rPr lang="en-US" dirty="0"/>
              <a:t>No need for routine ECG in population without cardiovascular risk/concerns</a:t>
            </a:r>
          </a:p>
          <a:p>
            <a:r>
              <a:rPr lang="en-US" dirty="0"/>
              <a:t>Stimulants may worsen peripheral vascular disease</a:t>
            </a:r>
          </a:p>
          <a:p>
            <a:r>
              <a:rPr lang="en-US" dirty="0"/>
              <a:t>Cardiology referral if risk for structural or electrophysiological concerns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239521-8F32-30A9-8D32-66B5C652AA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042D06-138D-C322-7D04-8F7CA0EAF32E}"/>
              </a:ext>
            </a:extLst>
          </p:cNvPr>
          <p:cNvSpPr txBox="1"/>
          <p:nvPr/>
        </p:nvSpPr>
        <p:spPr>
          <a:xfrm>
            <a:off x="4348779" y="5989509"/>
            <a:ext cx="6094206" cy="676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ADHD in adults - Good practice guidance CR235. www.rcpsych.ac.uk. Accessed February 15, 2025. </a:t>
            </a:r>
            <a:r>
              <a:rPr lang="en-US" sz="1200" u="none" strike="noStrike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https://www.rcpsych.ac.uk/improving-care/campaigning-for-better-mental-health-policy/college-reports/2023-college-reports/cr235</a:t>
            </a: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485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D92C2-18E8-26CF-34E3-56405D70F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660258" y="2847309"/>
            <a:ext cx="6448618" cy="914399"/>
          </a:xfrm>
        </p:spPr>
        <p:txBody>
          <a:bodyPr/>
          <a:lstStyle/>
          <a:p>
            <a:r>
              <a:rPr lang="en-US" dirty="0"/>
              <a:t>ADHD Management in Primary Care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39223E-7144-3F1B-B04F-517EF7D31E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69565E-6536-191F-2AA7-6DF14B7B6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250" y="0"/>
            <a:ext cx="9166842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846CB2-633D-BEAF-5815-662EBCD88707}"/>
              </a:ext>
            </a:extLst>
          </p:cNvPr>
          <p:cNvSpPr txBox="1"/>
          <p:nvPr/>
        </p:nvSpPr>
        <p:spPr>
          <a:xfrm>
            <a:off x="10473520" y="192024"/>
            <a:ext cx="1718480" cy="670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latin typeface="+mn-lt"/>
              </a:rPr>
              <a:t>Cortese S, Adamo N, Del </a:t>
            </a:r>
            <a:r>
              <a:rPr lang="en-US" sz="1000" dirty="0" err="1">
                <a:effectLst/>
                <a:latin typeface="+mn-lt"/>
              </a:rPr>
              <a:t>Giovane</a:t>
            </a:r>
            <a:r>
              <a:rPr lang="en-US" sz="1000" dirty="0">
                <a:effectLst/>
                <a:latin typeface="+mn-lt"/>
              </a:rPr>
              <a:t> C, et al. Comparative efficacy and tolerability of medications for attention-deficit hyperactivity disorder in children, adolescents, and adults: a systematic review and network meta-analysis. </a:t>
            </a:r>
            <a:r>
              <a:rPr lang="en-US" sz="1000" i="1" dirty="0">
                <a:effectLst/>
                <a:latin typeface="+mn-lt"/>
              </a:rPr>
              <a:t>The Lancet Psychiatry</a:t>
            </a:r>
            <a:r>
              <a:rPr lang="en-US" sz="1000" dirty="0">
                <a:effectLst/>
                <a:latin typeface="+mn-lt"/>
              </a:rPr>
              <a:t>. 2018;5(9):727-738. doi:10.1016/S2215-0366(18)30269-4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000" dirty="0">
              <a:latin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latin typeface="+mn-lt"/>
              </a:rPr>
              <a:t>Cortese S. Evidence-based prescribing of medications for ADHD: where are we in 2023? Expert Opinion on Pharmacotherapy. 2023;24(4):425-434. doi:10.1080/14656566.2023.2169604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000" dirty="0">
              <a:latin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latin typeface="+mn-lt"/>
              </a:rPr>
              <a:t>Overview | Attention deficit hyperactivity disorder: diagnosis and management | Guidance | NICE. March 14, 2018. Accessed February 8, 2025. https://www.nice.org.uk/guidance/ng87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000" dirty="0">
              <a:latin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latin typeface="+mn-lt"/>
              </a:rPr>
              <a:t>ADHD in adults - Good practice guidance CR235. www.rcpsych.ac.uk. Accessed February 15, 2025. https://www.rcpsych.ac.uk/improving-care/campaigning-for-better-mental-health-policy/college-reports/2023-college-reports/cr235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000" dirty="0">
              <a:effectLst/>
              <a:latin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000" dirty="0">
              <a:latin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000" dirty="0"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37397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3AC8B-A7B6-3DE2-3953-6A4BB8396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Non-Pharmacological Interventions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88864-C9C9-B4BD-AB5D-F5E77E22D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Patient’s choice</a:t>
            </a:r>
          </a:p>
          <a:p>
            <a:r>
              <a:rPr lang="en-US" dirty="0"/>
              <a:t>Adherence issues</a:t>
            </a:r>
          </a:p>
          <a:p>
            <a:r>
              <a:rPr lang="en-US" dirty="0"/>
              <a:t>Intolerance or clinical contraindications to pharmacological treatment</a:t>
            </a:r>
          </a:p>
          <a:p>
            <a:r>
              <a:rPr lang="en-US" dirty="0"/>
              <a:t>Only mild symptoms</a:t>
            </a:r>
          </a:p>
          <a:p>
            <a:r>
              <a:rPr lang="en-US" dirty="0"/>
              <a:t>Concerns for abuse or diversion</a:t>
            </a:r>
          </a:p>
          <a:p>
            <a:r>
              <a:rPr lang="en-US" dirty="0"/>
              <a:t>Adjunct to pharmacological treatment  in treatment-resistant cases </a:t>
            </a:r>
          </a:p>
          <a:p>
            <a:r>
              <a:rPr lang="en-US" dirty="0"/>
              <a:t>Behavioral interventions are inferior to stimulant therapies </a:t>
            </a:r>
          </a:p>
          <a:p>
            <a:pPr lvl="1"/>
            <a:r>
              <a:rPr lang="en-US" dirty="0"/>
              <a:t>CBT</a:t>
            </a:r>
          </a:p>
          <a:p>
            <a:pPr lvl="1"/>
            <a:r>
              <a:rPr lang="en-US" dirty="0"/>
              <a:t>Organizational coaching focused on executive coaching</a:t>
            </a:r>
          </a:p>
          <a:p>
            <a:pPr lvl="1"/>
            <a:r>
              <a:rPr lang="en-US" dirty="0"/>
              <a:t>Technology- reminders etc.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B0B014-4E56-D25B-896D-B745D26262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7305C9-C5A3-05FD-DA56-07F97581CA6B}"/>
              </a:ext>
            </a:extLst>
          </p:cNvPr>
          <p:cNvSpPr txBox="1"/>
          <p:nvPr/>
        </p:nvSpPr>
        <p:spPr>
          <a:xfrm>
            <a:off x="5759832" y="6091625"/>
            <a:ext cx="6094206" cy="676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ADHD in adults - Good practice guidance CR235. www.rcpsych.ac.uk. Accessed February 15, 2025. </a:t>
            </a:r>
            <a:r>
              <a:rPr lang="en-US" sz="1200" u="none" strike="noStrike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https://www.rcpsych.ac.uk/improving-care/campaigning-for-better-mental-health-policy/college-reports/2023-college-reports/cr235</a:t>
            </a: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4790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9B0B-4441-ED44-B1E1-062FB982B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Troubleshooting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B90D1-9612-1D4E-8532-26F8FBC52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9524"/>
            <a:ext cx="10515600" cy="5386451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Anxiety or irritability: </a:t>
            </a:r>
            <a:r>
              <a:rPr lang="en-US" dirty="0"/>
              <a:t>reduce dose, switch to a methylphenidate or non-stimulant </a:t>
            </a:r>
          </a:p>
          <a:p>
            <a:r>
              <a:rPr lang="en-US" b="1" dirty="0"/>
              <a:t>Insomnia:</a:t>
            </a:r>
            <a:r>
              <a:rPr lang="en-US" dirty="0"/>
              <a:t> earlier administration, switch to drug with a shorter duration of action</a:t>
            </a:r>
          </a:p>
          <a:p>
            <a:r>
              <a:rPr lang="en-US" b="1" dirty="0"/>
              <a:t>Symptoms towards the latter part of the day: </a:t>
            </a:r>
            <a:r>
              <a:rPr lang="en-US" dirty="0"/>
              <a:t>switch to longer duration drug or add IR in the afternoon (1pm to 2pm) </a:t>
            </a:r>
          </a:p>
          <a:p>
            <a:r>
              <a:rPr lang="en-US" b="1" dirty="0"/>
              <a:t>Motor tics: </a:t>
            </a:r>
            <a:r>
              <a:rPr lang="en-US" dirty="0"/>
              <a:t>reduce the dose, or switch to another stimulant or non-stimulant</a:t>
            </a:r>
          </a:p>
          <a:p>
            <a:r>
              <a:rPr lang="en-US" b="1" dirty="0"/>
              <a:t>Psychosis or mania: </a:t>
            </a:r>
            <a:r>
              <a:rPr lang="en-US" dirty="0"/>
              <a:t>discontinue and refer to psychiatry </a:t>
            </a:r>
          </a:p>
          <a:p>
            <a:r>
              <a:rPr lang="en-US" b="1" dirty="0"/>
              <a:t>Unintended weight loss: </a:t>
            </a:r>
            <a:r>
              <a:rPr lang="en-US" dirty="0"/>
              <a:t>switch to a methylphenidate or non-stimulant, or take with/after meals</a:t>
            </a:r>
          </a:p>
          <a:p>
            <a:r>
              <a:rPr lang="en-US" b="1" dirty="0"/>
              <a:t>Only partial response: </a:t>
            </a:r>
            <a:r>
              <a:rPr lang="en-US" dirty="0"/>
              <a:t>try other stimulants or add one of these as adjunct:  bupropion, atomoxetine, clonidine or guanfacine</a:t>
            </a:r>
          </a:p>
          <a:p>
            <a:r>
              <a:rPr lang="en-US" b="1" dirty="0"/>
              <a:t>Diversion or abuse prevention: </a:t>
            </a:r>
            <a:r>
              <a:rPr lang="en-US" dirty="0"/>
              <a:t>controlled substance agreement, baseline urine drug screen and random future UDS in the agreement, prescription drug monitoring data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C18A35-71B2-4543-8293-AA40E747BA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9071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683B8-A355-7A3F-6BBE-201C9C156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Misuse and Diversion Detection and Prevention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2C599-8BF1-5DD0-15BB-D9BD6EEF8A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Prescription Stimulant Misuse (PSM) is about 5.6% among high school and 10.3% among college students. </a:t>
            </a:r>
          </a:p>
          <a:p>
            <a:r>
              <a:rPr lang="en-US" dirty="0"/>
              <a:t>Avoid being rushed into ordering a prescription. There is no ADHD treatment emergency! </a:t>
            </a:r>
          </a:p>
          <a:p>
            <a:r>
              <a:rPr lang="en-US" dirty="0"/>
              <a:t>The diagnostic process (ritual) is tedious but can also act as a way to ensure appropriate motivation on part of the patient exists. </a:t>
            </a:r>
          </a:p>
          <a:p>
            <a:r>
              <a:rPr lang="en-US" dirty="0"/>
              <a:t>Collateral input (using the packet provided) is important for good diagnostic assessment. </a:t>
            </a:r>
          </a:p>
          <a:p>
            <a:r>
              <a:rPr lang="en-US" dirty="0"/>
              <a:t>Controlled Substance Agreement is a must! (template copy provided to you)</a:t>
            </a:r>
          </a:p>
          <a:p>
            <a:r>
              <a:rPr lang="en-US" dirty="0"/>
              <a:t>Check PDMP database every time. No early refills! </a:t>
            </a:r>
          </a:p>
          <a:p>
            <a:r>
              <a:rPr lang="en-US" dirty="0"/>
              <a:t>Q3 month visit for new scripts. </a:t>
            </a:r>
          </a:p>
          <a:p>
            <a:r>
              <a:rPr lang="en-US" dirty="0"/>
              <a:t>Urine Drug Screen on initiating and then once a year. </a:t>
            </a:r>
          </a:p>
          <a:p>
            <a:r>
              <a:rPr lang="en-US" dirty="0"/>
              <a:t>No tool exists for prediction PSM or diversion. Consider Opioid Risk Tool (ORT) which has universal risk factors for opioids/narcotics. If High Risk, low quantity or non-stimulant Rx.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1B059B-5BB8-4C3E-0413-8B71BE46FA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BF46C4-7C80-6BAB-D1A3-7B8690B174EA}"/>
              </a:ext>
            </a:extLst>
          </p:cNvPr>
          <p:cNvSpPr txBox="1"/>
          <p:nvPr/>
        </p:nvSpPr>
        <p:spPr>
          <a:xfrm>
            <a:off x="7626188" y="6176963"/>
            <a:ext cx="37276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000" dirty="0" err="1">
                <a:effectLst/>
              </a:rPr>
              <a:t>Schepis</a:t>
            </a:r>
            <a:r>
              <a:rPr lang="en-US" sz="1000" dirty="0">
                <a:effectLst/>
              </a:rPr>
              <a:t> TS, Buckner JD, </a:t>
            </a:r>
            <a:r>
              <a:rPr lang="en-US" sz="1000" dirty="0" err="1">
                <a:effectLst/>
              </a:rPr>
              <a:t>Klare</a:t>
            </a:r>
            <a:r>
              <a:rPr lang="en-US" sz="1000" dirty="0">
                <a:effectLst/>
              </a:rPr>
              <a:t> DL, Wade LR, Benedetto N. Predicting College Student Prescription Stimulant Misuse: An Analysis from Ecological Momentary Assessment. </a:t>
            </a:r>
            <a:r>
              <a:rPr lang="en-US" sz="1000" i="1" dirty="0">
                <a:effectLst/>
              </a:rPr>
              <a:t>Experimental and clinical psychopharmacology</a:t>
            </a:r>
            <a:r>
              <a:rPr lang="en-US" sz="1000" dirty="0">
                <a:effectLst/>
              </a:rPr>
              <a:t>. 2020;29(6):580. doi:</a:t>
            </a:r>
            <a:r>
              <a:rPr lang="en-US" sz="1000" dirty="0">
                <a:effectLst/>
                <a:hlinkClick r:id="rId2"/>
              </a:rPr>
              <a:t>10.1037/pha0000386</a:t>
            </a:r>
            <a:endParaRPr lang="en-US" sz="1000" dirty="0"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7F692C-BEED-48B5-6A68-0802ECF6CF24}"/>
              </a:ext>
            </a:extLst>
          </p:cNvPr>
          <p:cNvSpPr txBox="1"/>
          <p:nvPr/>
        </p:nvSpPr>
        <p:spPr>
          <a:xfrm>
            <a:off x="5042120" y="6134500"/>
            <a:ext cx="25840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</a:rPr>
              <a:t>Webster LR. Risk Factors for Opioid-Use Disorder and Overdose. </a:t>
            </a:r>
            <a:r>
              <a:rPr lang="en-US" sz="1000" i="1" dirty="0" err="1">
                <a:effectLst/>
              </a:rPr>
              <a:t>Anesth</a:t>
            </a:r>
            <a:r>
              <a:rPr lang="en-US" sz="1000" i="1" dirty="0">
                <a:effectLst/>
              </a:rPr>
              <a:t> </a:t>
            </a:r>
            <a:r>
              <a:rPr lang="en-US" sz="1000" i="1" dirty="0" err="1">
                <a:effectLst/>
              </a:rPr>
              <a:t>Analg</a:t>
            </a:r>
            <a:r>
              <a:rPr lang="en-US" sz="1000" dirty="0">
                <a:effectLst/>
              </a:rPr>
              <a:t>. 2017;125(5):1741-1748. doi:</a:t>
            </a:r>
            <a:r>
              <a:rPr lang="en-US" sz="1000" dirty="0">
                <a:effectLst/>
                <a:hlinkClick r:id="rId3"/>
              </a:rPr>
              <a:t>10.1213/ANE.0000000000002496</a:t>
            </a:r>
            <a:endParaRPr lang="en-US" sz="1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706869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08719-A756-9041-9E07-B8D83E0BE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1181993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31928-9B08-28EF-397D-E4EFCDD1D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CB3DA-9E7D-4111-07EA-440E2D467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Have systems and processes in place</a:t>
            </a:r>
          </a:p>
          <a:p>
            <a:r>
              <a:rPr lang="en-US" dirty="0"/>
              <a:t>Prior diagnosis and treatment- determine validity of prior evaluation and act accordingly</a:t>
            </a:r>
          </a:p>
          <a:p>
            <a:r>
              <a:rPr lang="en-US" dirty="0"/>
              <a:t>New diagnosis: split the diagnosis over 2 appointments and get collateral using the packet of forms provided today while following the algorithm </a:t>
            </a:r>
          </a:p>
          <a:p>
            <a:r>
              <a:rPr lang="en-US" dirty="0"/>
              <a:t>Management: If depression or anxiety or equally likely to cause the dysfunction, treat those first and then initiate treatment for ADHD. Use the algorithm provided as a starting point. </a:t>
            </a:r>
          </a:p>
          <a:p>
            <a:r>
              <a:rPr lang="en-US" dirty="0"/>
              <a:t>When selecting medications, dose and titration schedules, consider psychosocial circumstances such as untreated ADHD threatening academic or professional standing </a:t>
            </a:r>
          </a:p>
          <a:p>
            <a:r>
              <a:rPr lang="en-US" dirty="0"/>
              <a:t>Outcomes: Use self-report on ASRS v1.1 and subjective report</a:t>
            </a:r>
          </a:p>
          <a:p>
            <a:r>
              <a:rPr lang="en-US" dirty="0"/>
              <a:t>Safety: Use the </a:t>
            </a:r>
            <a:r>
              <a:rPr lang="en-US" i="1" dirty="0"/>
              <a:t>Medical Assessment Tool for Adults with ADHD form </a:t>
            </a:r>
            <a:r>
              <a:rPr lang="en-US" dirty="0"/>
              <a:t>to screen for any contraindications for stimulants. Obtain a signed Controlled Substance Agreement, baseline Urine Drug Screen (UDS), and random UDS per local resources, check PDMP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FC1C7-FBC8-A8B6-3344-392FAED534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926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886DC-AFD1-E700-770C-9D152EEDF3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950" y="755867"/>
            <a:ext cx="7315200" cy="820978"/>
          </a:xfrm>
        </p:spPr>
        <p:txBody>
          <a:bodyPr>
            <a:normAutofit/>
          </a:bodyPr>
          <a:lstStyle/>
          <a:p>
            <a:r>
              <a:rPr lang="en-US" sz="4800" dirty="0"/>
              <a:t>Deliverables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76EAFC-456D-7898-BFEE-673FB1F8F5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5950" y="2201935"/>
            <a:ext cx="7910378" cy="1030934"/>
          </a:xfrm>
        </p:spPr>
        <p:txBody>
          <a:bodyPr>
            <a:normAutofit/>
          </a:bodyPr>
          <a:lstStyle/>
          <a:p>
            <a:r>
              <a:rPr lang="en-US" sz="3200" b="1" dirty="0"/>
              <a:t>https://tinyurl.com/acpadultadhd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2B5BF5-5CB8-ADC1-2070-5562E7E44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280" y="3045212"/>
            <a:ext cx="3546530" cy="354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082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08719-A756-9041-9E07-B8D83E0BE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34614"/>
            <a:ext cx="7315200" cy="739091"/>
          </a:xfrm>
        </p:spPr>
        <p:txBody>
          <a:bodyPr/>
          <a:lstStyle/>
          <a:p>
            <a:r>
              <a:rPr lang="en-US" dirty="0"/>
              <a:t>Goal and 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475E23-3D49-BC44-A843-DA91881972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1661083"/>
            <a:ext cx="7345367" cy="4630535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Goal: </a:t>
            </a:r>
            <a:r>
              <a:rPr lang="en-US" dirty="0"/>
              <a:t>Increase your confidence in managing adult patients with ADHD concerns or diagnosis. </a:t>
            </a:r>
          </a:p>
          <a:p>
            <a:endParaRPr lang="en-US" dirty="0"/>
          </a:p>
          <a:p>
            <a:pPr algn="l">
              <a:buFont typeface="+mj-lt"/>
              <a:buAutoNum type="arabicPeriod"/>
            </a:pPr>
            <a:r>
              <a:rPr lang="en-US" b="1" i="0" dirty="0">
                <a:effectLst/>
                <a:latin typeface="+mj-lt"/>
              </a:rPr>
              <a:t>Objective 1: Diagnostic Evaluation</a:t>
            </a:r>
            <a:endParaRPr lang="en-US" b="0" i="0" dirty="0">
              <a:effectLst/>
              <a:latin typeface="+mj-lt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en-US" b="0" i="0" dirty="0">
                <a:solidFill>
                  <a:schemeClr val="bg1"/>
                </a:solidFill>
                <a:effectLst/>
                <a:latin typeface="+mj-lt"/>
              </a:rPr>
              <a:t>Equip attendees with the knowledge to conduct comprehensive diagnostic evaluations for adult ADHD, including the use of standardized assessment tools, detailed patient history, and multi-source feedback to ensure accurate diagnosis.</a:t>
            </a:r>
          </a:p>
          <a:p>
            <a:pPr marL="742950" lvl="1" indent="-285750" algn="l">
              <a:buFont typeface="+mj-lt"/>
              <a:buAutoNum type="arabicPeriod"/>
            </a:pPr>
            <a:endParaRPr lang="en-US" b="0" i="0" dirty="0">
              <a:solidFill>
                <a:schemeClr val="bg1"/>
              </a:solidFill>
              <a:effectLst/>
              <a:latin typeface="+mj-lt"/>
            </a:endParaRPr>
          </a:p>
          <a:p>
            <a:pPr algn="l">
              <a:buFont typeface="+mj-lt"/>
              <a:buAutoNum type="arabicPeriod"/>
            </a:pPr>
            <a:r>
              <a:rPr lang="en-US" b="1" i="0" dirty="0">
                <a:effectLst/>
                <a:latin typeface="+mj-lt"/>
              </a:rPr>
              <a:t>Objective 2: Treatment Strategies</a:t>
            </a:r>
            <a:endParaRPr lang="en-US" b="0" i="0" dirty="0">
              <a:effectLst/>
              <a:latin typeface="+mj-lt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en-US" b="0" i="0" dirty="0">
                <a:solidFill>
                  <a:schemeClr val="bg1"/>
                </a:solidFill>
                <a:effectLst/>
                <a:latin typeface="+mj-lt"/>
              </a:rPr>
              <a:t>Provide participants with an understanding of evidence-based treatment options for adult ADHD, emphasizing a multimodal approach that includes pharmacotherapy, behavioral interventions, and lifestyle modifications tailored to individual patient needs.</a:t>
            </a:r>
          </a:p>
          <a:p>
            <a:pPr marL="742950" lvl="1" indent="-285750" algn="l">
              <a:buFont typeface="+mj-lt"/>
              <a:buAutoNum type="arabicPeriod"/>
            </a:pPr>
            <a:endParaRPr lang="en-US" b="0" i="0" dirty="0">
              <a:solidFill>
                <a:schemeClr val="bg1"/>
              </a:solidFill>
              <a:effectLst/>
              <a:latin typeface="+mj-lt"/>
            </a:endParaRPr>
          </a:p>
          <a:p>
            <a:pPr algn="l">
              <a:buFont typeface="+mj-lt"/>
              <a:buAutoNum type="arabicPeriod"/>
            </a:pPr>
            <a:r>
              <a:rPr lang="en-US" b="1" i="0" dirty="0">
                <a:effectLst/>
                <a:latin typeface="+mj-lt"/>
              </a:rPr>
              <a:t>Objective 3: Mitigating Abuse and Diversion Risks</a:t>
            </a:r>
            <a:endParaRPr lang="en-US" b="0" i="0" dirty="0">
              <a:effectLst/>
              <a:latin typeface="+mj-lt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en-US" b="0" i="0" dirty="0">
                <a:solidFill>
                  <a:schemeClr val="bg1"/>
                </a:solidFill>
                <a:effectLst/>
                <a:latin typeface="+mj-lt"/>
              </a:rPr>
              <a:t>Educate attendees on effective strategies to mitigate the risks of medication misuse, abuse, and diversion in adult ADHD treatment, through patient education, prescription monitoring, and secure prescribing practices.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983037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08719-A756-9041-9E07-B8D83E0BE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  <a:br>
              <a:rPr lang="en-US" dirty="0"/>
            </a:br>
            <a:br>
              <a:rPr lang="en-US" dirty="0"/>
            </a:br>
            <a:r>
              <a:rPr lang="en-US" dirty="0"/>
              <a:t>Q&amp;A</a:t>
            </a:r>
          </a:p>
        </p:txBody>
      </p:sp>
      <p:pic>
        <p:nvPicPr>
          <p:cNvPr id="7" name="Graphic 6" descr="Customer review RTL">
            <a:extLst>
              <a:ext uri="{FF2B5EF4-FFF2-40B4-BE49-F238E27FC236}">
                <a16:creationId xmlns:a16="http://schemas.microsoft.com/office/drawing/2014/main" id="{A48A3295-99DB-8843-51FD-D218A81F4B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20237" y="996067"/>
            <a:ext cx="4865866" cy="48658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3F34962-7EC8-DF98-CCE2-99D96AC2EE5B}"/>
              </a:ext>
            </a:extLst>
          </p:cNvPr>
          <p:cNvSpPr txBox="1"/>
          <p:nvPr/>
        </p:nvSpPr>
        <p:spPr>
          <a:xfrm>
            <a:off x="100955" y="6148260"/>
            <a:ext cx="91498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chemeClr val="bg1"/>
                </a:solidFill>
                <a:effectLst/>
                <a:latin typeface="HK Grotesk"/>
              </a:rPr>
              <a:t>"The good physician treats the disease; the great physician treats the patient who has the disease.“ –Sir William Osler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668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08719-A756-9041-9E07-B8D83E0BE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34614"/>
            <a:ext cx="7315200" cy="739091"/>
          </a:xfrm>
        </p:spPr>
        <p:txBody>
          <a:bodyPr/>
          <a:lstStyle/>
          <a:p>
            <a:r>
              <a:rPr lang="en-US" dirty="0"/>
              <a:t>Road Map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475E23-3D49-BC44-A843-DA91881972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1661083"/>
            <a:ext cx="7345367" cy="4630535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/>
              <a:t>Background and Intro.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/>
              <a:t>Diagnostic Challenges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/>
              <a:t>Management Options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1838095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08719-A756-9041-9E07-B8D83E0BE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&amp; Background</a:t>
            </a:r>
          </a:p>
        </p:txBody>
      </p:sp>
    </p:spTree>
    <p:extLst>
      <p:ext uri="{BB962C8B-B14F-4D97-AF65-F5344CB8AC3E}">
        <p14:creationId xmlns:p14="http://schemas.microsoft.com/office/powerpoint/2010/main" val="3104555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9B0B-4441-ED44-B1E1-062FB982B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B90D1-9612-1D4E-8532-26F8FBC52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a rising prevalence of Attention-Deficit Hyperactivity Disorder (ADHD) in children and adults. (~7%)</a:t>
            </a:r>
          </a:p>
          <a:p>
            <a:r>
              <a:rPr lang="en-US" dirty="0"/>
              <a:t>Clinician confidence to meet the needs of these patients is low, including among psychiatrists. </a:t>
            </a:r>
          </a:p>
          <a:p>
            <a:r>
              <a:rPr lang="en-US" dirty="0"/>
              <a:t>Significant barriers exist such as clinical competency, diagnostic ambiguity and mimicry of numerous other conditions. </a:t>
            </a:r>
          </a:p>
          <a:p>
            <a:r>
              <a:rPr lang="en-US" dirty="0"/>
              <a:t>DSM-5-TR ADHD diagnostic combinations: 510 possible presentations!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C18A35-71B2-4543-8293-AA40E747BA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AD5937-4680-2505-7601-90D360FD8A91}"/>
              </a:ext>
            </a:extLst>
          </p:cNvPr>
          <p:cNvSpPr txBox="1"/>
          <p:nvPr/>
        </p:nvSpPr>
        <p:spPr>
          <a:xfrm>
            <a:off x="932329" y="5318312"/>
            <a:ext cx="10022542" cy="1474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Song P, Zha M, Yang Q, Zhang Y, Li X, Rudan I. The prevalence of adult attention-deficit hyperactivity disorder: A global systematic review and meta-analysis. </a:t>
            </a:r>
            <a:r>
              <a:rPr lang="en-US" sz="12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 Glob Health</a:t>
            </a: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2021;11:04009. doi:10.7189/jogh.11.04009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Schneider BC, </a:t>
            </a:r>
            <a:r>
              <a:rPr lang="en-US" sz="1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Schöttle</a:t>
            </a: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D, </a:t>
            </a:r>
            <a:r>
              <a:rPr lang="en-US" sz="1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Hottenrott</a:t>
            </a: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B, </a:t>
            </a:r>
            <a:r>
              <a:rPr lang="en-US" sz="1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Gallinat</a:t>
            </a: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J, Moritz S. Assessment of Adult ADHD in Clinical Practice: Four Letters-40 Opinions. J Atten </a:t>
            </a:r>
            <a:r>
              <a:rPr lang="en-US" sz="1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Disord</a:t>
            </a: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2023;27(9):1051-1061. doi:10.1177/1087054719879498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Neurodevelopmental Disorders. In: Diagnostic and Statistical Manual of Mental Disorders. DSM Library. American Psychiatric Association Publishing; 2022. doi:10.1176/appi.books.9780890425787.x01_Neurodevelopmental_Disorders</a:t>
            </a:r>
          </a:p>
        </p:txBody>
      </p:sp>
    </p:spTree>
    <p:extLst>
      <p:ext uri="{BB962C8B-B14F-4D97-AF65-F5344CB8AC3E}">
        <p14:creationId xmlns:p14="http://schemas.microsoft.com/office/powerpoint/2010/main" val="1474809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6BA9A-1EB2-8761-A75A-CFE0A8E59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Estimated prevalence of adult ADHD in 2020, by age group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D9A4EB-3854-756B-C848-CA4765FB4F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AEA4927-C463-036B-7B3E-33225C62151A}"/>
              </a:ext>
            </a:extLst>
          </p:cNvPr>
          <p:cNvGraphicFramePr>
            <a:graphicFrameLocks noGrp="1"/>
          </p:cNvGraphicFramePr>
          <p:nvPr/>
        </p:nvGraphicFramePr>
        <p:xfrm>
          <a:off x="990600" y="1427003"/>
          <a:ext cx="10515600" cy="4297680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145100832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3619491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42859297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b="1" dirty="0"/>
                        <a:t>AGE GROUP (IN YEARS)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PERSISTENT ADULT ADHD Prevalence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SYMPTOMATIC ADULT ADHD Prevalence (%)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3299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18-24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5.05 (3.12-8.07)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8.99 (6.12-13.03)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714143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25-29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4.00 (2.49-6.35)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8.27 (5.74-11.78)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60576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30-34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3.29 (2.02-5.31)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7.70 (5.33-11.01)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290647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35-39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2.70 (1.61-4.51)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7.18 (4.87-10.45)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10659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40-44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2.22 (1.26-3.88)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6.68 (4.39-10.06)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050473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45-49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1.82 (0.98-3.37)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6.22 (3.90-9.78)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294172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50-54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1.49 (0.75-2.96)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5.79 (3.44-9.59)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876567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55-59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1.22 (0.57-2.61)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5.39 (3.01-9.46)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695018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60+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0.77 (0.30-1.96)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4.51 (2.15-9.32)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713581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Overall (18+)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2.58 </a:t>
                      </a:r>
                      <a:r>
                        <a:rPr lang="en-US" dirty="0"/>
                        <a:t>(1.51-4.45)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6.76</a:t>
                      </a:r>
                      <a:r>
                        <a:rPr lang="en-US" dirty="0"/>
                        <a:t> (4.31-10.61)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292393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E7C81EE-88B6-E05F-8E69-EFFC2011E72E}"/>
              </a:ext>
            </a:extLst>
          </p:cNvPr>
          <p:cNvSpPr txBox="1"/>
          <p:nvPr/>
        </p:nvSpPr>
        <p:spPr>
          <a:xfrm>
            <a:off x="983876" y="5912807"/>
            <a:ext cx="10224248" cy="478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Song P, Zha M, Yang Q, Zhang Y, Li X, Rudan I. The prevalence of adult attention-deficit hyperactivity disorder: A global systematic review and meta-analysis. </a:t>
            </a:r>
            <a:r>
              <a:rPr lang="en-US" sz="12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 Glob Health</a:t>
            </a: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2021;11:04009. doi:10.7189/jogh.11.04009</a:t>
            </a:r>
          </a:p>
        </p:txBody>
      </p:sp>
    </p:spTree>
    <p:extLst>
      <p:ext uri="{BB962C8B-B14F-4D97-AF65-F5344CB8AC3E}">
        <p14:creationId xmlns:p14="http://schemas.microsoft.com/office/powerpoint/2010/main" val="17764275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1">
      <a:dk1>
        <a:srgbClr val="000000"/>
      </a:dk1>
      <a:lt1>
        <a:srgbClr val="FFFFFF"/>
      </a:lt1>
      <a:dk2>
        <a:srgbClr val="545454"/>
      </a:dk2>
      <a:lt2>
        <a:srgbClr val="C8C8C8"/>
      </a:lt2>
      <a:accent1>
        <a:srgbClr val="007E66"/>
      </a:accent1>
      <a:accent2>
        <a:srgbClr val="95509D"/>
      </a:accent2>
      <a:accent3>
        <a:srgbClr val="2EB135"/>
      </a:accent3>
      <a:accent4>
        <a:srgbClr val="FFC82E"/>
      </a:accent4>
      <a:accent5>
        <a:srgbClr val="00A0DE"/>
      </a:accent5>
      <a:accent6>
        <a:srgbClr val="8EDD00"/>
      </a:accent6>
      <a:hlink>
        <a:srgbClr val="00A0DE"/>
      </a:hlink>
      <a:folHlink>
        <a:srgbClr val="95509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 err="1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. ACP PowerPoint Template.potx" id="{9AC78BF6-037B-468C-97CC-39C4FA88A1C7}" vid="{65DD3E83-EFA1-4945-8357-A1E8C1987744}"/>
    </a:ext>
  </a:extLst>
</a:theme>
</file>

<file path=ppt/theme/theme2.xml><?xml version="1.0" encoding="utf-8"?>
<a:theme xmlns:a="http://schemas.openxmlformats.org/drawingml/2006/main" name="1_Custom Design">
  <a:themeElements>
    <a:clrScheme name="Custom 1">
      <a:dk1>
        <a:srgbClr val="000000"/>
      </a:dk1>
      <a:lt1>
        <a:srgbClr val="FFFFFF"/>
      </a:lt1>
      <a:dk2>
        <a:srgbClr val="545454"/>
      </a:dk2>
      <a:lt2>
        <a:srgbClr val="C8C8C8"/>
      </a:lt2>
      <a:accent1>
        <a:srgbClr val="007E66"/>
      </a:accent1>
      <a:accent2>
        <a:srgbClr val="95509D"/>
      </a:accent2>
      <a:accent3>
        <a:srgbClr val="2EB135"/>
      </a:accent3>
      <a:accent4>
        <a:srgbClr val="FFC82E"/>
      </a:accent4>
      <a:accent5>
        <a:srgbClr val="00A0DE"/>
      </a:accent5>
      <a:accent6>
        <a:srgbClr val="8EDD00"/>
      </a:accent6>
      <a:hlink>
        <a:srgbClr val="00A0DE"/>
      </a:hlink>
      <a:folHlink>
        <a:srgbClr val="95509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 err="1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. ACP PowerPoint Template.potx" id="{9AC78BF6-037B-468C-97CC-39C4FA88A1C7}" vid="{06BFE58A-B58F-436F-A4AC-58FCEC8500B7}"/>
    </a:ext>
  </a:extLst>
</a:theme>
</file>

<file path=ppt/theme/theme3.xml><?xml version="1.0" encoding="utf-8"?>
<a:theme xmlns:a="http://schemas.openxmlformats.org/drawingml/2006/main" name="Theme2">
  <a:themeElements>
    <a:clrScheme name="ACP Colo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7E66"/>
      </a:accent1>
      <a:accent2>
        <a:srgbClr val="95509D"/>
      </a:accent2>
      <a:accent3>
        <a:srgbClr val="2EB135"/>
      </a:accent3>
      <a:accent4>
        <a:srgbClr val="FFC82E"/>
      </a:accent4>
      <a:accent5>
        <a:srgbClr val="00A0DE"/>
      </a:accent5>
      <a:accent6>
        <a:srgbClr val="8EDD0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137CE2FF-FE8F-438A-8CCF-34165540D95F}" vid="{BED10FAC-155B-49BC-994B-EAFA07DA897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2. ACP PowerPoint Template</Template>
  <TotalTime>23600</TotalTime>
  <Words>4671</Words>
  <Application>Microsoft Office PowerPoint</Application>
  <PresentationFormat>Widescreen</PresentationFormat>
  <Paragraphs>745</Paragraphs>
  <Slides>50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50</vt:i4>
      </vt:variant>
    </vt:vector>
  </HeadingPairs>
  <TitlesOfParts>
    <vt:vector size="61" baseType="lpstr">
      <vt:lpstr>-apple-system</vt:lpstr>
      <vt:lpstr>Arial</vt:lpstr>
      <vt:lpstr>Calibri</vt:lpstr>
      <vt:lpstr>Calibri Light</vt:lpstr>
      <vt:lpstr>ElsevierGulliver</vt:lpstr>
      <vt:lpstr>HK Grotesk</vt:lpstr>
      <vt:lpstr>Tw Cen MT</vt:lpstr>
      <vt:lpstr>Wingdings</vt:lpstr>
      <vt:lpstr>Custom Design</vt:lpstr>
      <vt:lpstr>1_Custom Design</vt:lpstr>
      <vt:lpstr>Theme2</vt:lpstr>
      <vt:lpstr>Evaluating and Treating ADHD in Adults</vt:lpstr>
      <vt:lpstr>Disclosure of Financial Relationships</vt:lpstr>
      <vt:lpstr>Disclaimer</vt:lpstr>
      <vt:lpstr>Generic names for some therapeutic agents are cumbersome and not easily recognized. Some trade names may be used during this talk for the purpose of clarity. Examples are displayed below. </vt:lpstr>
      <vt:lpstr>Goal and Objectives</vt:lpstr>
      <vt:lpstr>Road Map</vt:lpstr>
      <vt:lpstr>Introduction &amp; Background</vt:lpstr>
      <vt:lpstr>Background</vt:lpstr>
      <vt:lpstr>Estimated prevalence of adult ADHD in 2020, by age group</vt:lpstr>
      <vt:lpstr>Adult ADHD Prevalence Decreases with Advancing Age (Song)</vt:lpstr>
      <vt:lpstr>ADHD Risk Factors</vt:lpstr>
      <vt:lpstr>Diagnostic Approach</vt:lpstr>
      <vt:lpstr>ADHD Inattention Symptoms (Summarized)- Adults need 5 of 9 symptoms </vt:lpstr>
      <vt:lpstr>ADHD Hyperactivity and Impulsivity Symptoms (Summarized)- Adults need 5 of 9 symptoms</vt:lpstr>
      <vt:lpstr>ADHD Additional Criteria (Summarized) </vt:lpstr>
      <vt:lpstr>Classification and Severity Levels</vt:lpstr>
      <vt:lpstr>Diagnosis in Primary Care Setting</vt:lpstr>
      <vt:lpstr>ASRS-v 1.1</vt:lpstr>
      <vt:lpstr>ASRS-v 1.1 Scores and Posterior Probabilities (7% prevalence)</vt:lpstr>
      <vt:lpstr>ASRS-v 1.1 Scores and Posterior Probabilities (50% prevalence)</vt:lpstr>
      <vt:lpstr>ASRS-v 1.1 Performance Depends on Pre-Test Probability (Cut-off 36)</vt:lpstr>
      <vt:lpstr>PowerPoint Presentation</vt:lpstr>
      <vt:lpstr>Pragmatic Diagnostic Journey</vt:lpstr>
      <vt:lpstr>PowerPoint Presentation</vt:lpstr>
      <vt:lpstr>Primary Care ADHD Evaluation Packet</vt:lpstr>
      <vt:lpstr>Screeners </vt:lpstr>
      <vt:lpstr>Collateral Packet</vt:lpstr>
      <vt:lpstr>PowerPoint Presentation</vt:lpstr>
      <vt:lpstr>Alternative Explanations for ADHD-like Concerns</vt:lpstr>
      <vt:lpstr>Perfectionism &amp; Compulsiveness</vt:lpstr>
      <vt:lpstr>Treating Adult ADHD</vt:lpstr>
      <vt:lpstr>PowerPoint Presentation</vt:lpstr>
      <vt:lpstr>Patient Flow with Adult ADHD</vt:lpstr>
      <vt:lpstr>When to Refer to Behavioral Health </vt:lpstr>
      <vt:lpstr>ADHD Drug Effect Size &amp; Tolerability in Adults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Generics as of Feb 2025</vt:lpstr>
      <vt:lpstr>Cardiovascular Concerns</vt:lpstr>
      <vt:lpstr>ADHD Management in Primary Care</vt:lpstr>
      <vt:lpstr>Non-Pharmacological Interventions </vt:lpstr>
      <vt:lpstr>Troubleshooting Issues</vt:lpstr>
      <vt:lpstr>Misuse and Diversion Detection and Prevention </vt:lpstr>
      <vt:lpstr>Summary</vt:lpstr>
      <vt:lpstr>Summary</vt:lpstr>
      <vt:lpstr>Deliverables </vt:lpstr>
      <vt:lpstr>Discussion  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the main title slide</dc:title>
  <dc:creator>Mandy Lawless</dc:creator>
  <cp:lastModifiedBy>Rohul Amin</cp:lastModifiedBy>
  <cp:revision>229</cp:revision>
  <cp:lastPrinted>2025-02-17T05:41:53Z</cp:lastPrinted>
  <dcterms:created xsi:type="dcterms:W3CDTF">2023-07-11T16:29:44Z</dcterms:created>
  <dcterms:modified xsi:type="dcterms:W3CDTF">2025-10-03T13:04:19Z</dcterms:modified>
</cp:coreProperties>
</file>